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A294-5F4C-4C24-9A94-F7AC8E0F17A9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D8D8-FB34-4C08-9396-EF4492EA7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12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A294-5F4C-4C24-9A94-F7AC8E0F17A9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D8D8-FB34-4C08-9396-EF4492EA7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014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A294-5F4C-4C24-9A94-F7AC8E0F17A9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D8D8-FB34-4C08-9396-EF4492EA7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414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A294-5F4C-4C24-9A94-F7AC8E0F17A9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D8D8-FB34-4C08-9396-EF4492EA7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98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A294-5F4C-4C24-9A94-F7AC8E0F17A9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D8D8-FB34-4C08-9396-EF4492EA7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07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A294-5F4C-4C24-9A94-F7AC8E0F17A9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D8D8-FB34-4C08-9396-EF4492EA7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003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A294-5F4C-4C24-9A94-F7AC8E0F17A9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D8D8-FB34-4C08-9396-EF4492EA7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134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A294-5F4C-4C24-9A94-F7AC8E0F17A9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D8D8-FB34-4C08-9396-EF4492EA7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827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A294-5F4C-4C24-9A94-F7AC8E0F17A9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D8D8-FB34-4C08-9396-EF4492EA7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722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A294-5F4C-4C24-9A94-F7AC8E0F17A9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D8D8-FB34-4C08-9396-EF4492EA7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309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A294-5F4C-4C24-9A94-F7AC8E0F17A9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D8D8-FB34-4C08-9396-EF4492EA7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850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2A294-5F4C-4C24-9A94-F7AC8E0F17A9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D8D8-FB34-4C08-9396-EF4492EA7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143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326994"/>
              </p:ext>
            </p:extLst>
          </p:nvPr>
        </p:nvGraphicFramePr>
        <p:xfrm>
          <a:off x="1065231" y="565611"/>
          <a:ext cx="10595725" cy="5933800"/>
        </p:xfrm>
        <a:graphic>
          <a:graphicData uri="http://schemas.openxmlformats.org/drawingml/2006/table">
            <a:tbl>
              <a:tblPr/>
              <a:tblGrid>
                <a:gridCol w="2119145">
                  <a:extLst>
                    <a:ext uri="{9D8B030D-6E8A-4147-A177-3AD203B41FA5}">
                      <a16:colId xmlns:a16="http://schemas.microsoft.com/office/drawing/2014/main" val="2898000804"/>
                    </a:ext>
                  </a:extLst>
                </a:gridCol>
                <a:gridCol w="2119145">
                  <a:extLst>
                    <a:ext uri="{9D8B030D-6E8A-4147-A177-3AD203B41FA5}">
                      <a16:colId xmlns:a16="http://schemas.microsoft.com/office/drawing/2014/main" val="548074365"/>
                    </a:ext>
                  </a:extLst>
                </a:gridCol>
                <a:gridCol w="2119145">
                  <a:extLst>
                    <a:ext uri="{9D8B030D-6E8A-4147-A177-3AD203B41FA5}">
                      <a16:colId xmlns:a16="http://schemas.microsoft.com/office/drawing/2014/main" val="1118997925"/>
                    </a:ext>
                  </a:extLst>
                </a:gridCol>
                <a:gridCol w="2119145">
                  <a:extLst>
                    <a:ext uri="{9D8B030D-6E8A-4147-A177-3AD203B41FA5}">
                      <a16:colId xmlns:a16="http://schemas.microsoft.com/office/drawing/2014/main" val="2411660971"/>
                    </a:ext>
                  </a:extLst>
                </a:gridCol>
                <a:gridCol w="2119145">
                  <a:extLst>
                    <a:ext uri="{9D8B030D-6E8A-4147-A177-3AD203B41FA5}">
                      <a16:colId xmlns:a16="http://schemas.microsoft.com/office/drawing/2014/main" val="3476221156"/>
                    </a:ext>
                  </a:extLst>
                </a:gridCol>
              </a:tblGrid>
              <a:tr h="221949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7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729163"/>
                  </a:ext>
                </a:extLst>
              </a:tr>
              <a:tr h="362905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7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2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06.02.2023 - 06.02.2023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7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259226"/>
                  </a:ext>
                </a:extLst>
              </a:tr>
              <a:tr h="221949"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419368"/>
                  </a:ext>
                </a:extLst>
              </a:tr>
              <a:tr h="221949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6 221,72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641937"/>
                  </a:ext>
                </a:extLst>
              </a:tr>
              <a:tr h="362905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1 448,10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675994"/>
                  </a:ext>
                </a:extLst>
              </a:tr>
              <a:tr h="221949">
                <a:tc gridSpan="2"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5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7 669,82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942794"/>
                  </a:ext>
                </a:extLst>
              </a:tr>
              <a:tr h="221949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7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740297"/>
                  </a:ext>
                </a:extLst>
              </a:tr>
              <a:tr h="221949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7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7850711"/>
                  </a:ext>
                </a:extLst>
              </a:tr>
              <a:tr h="221949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7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023762"/>
                  </a:ext>
                </a:extLst>
              </a:tr>
              <a:tr h="221949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7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045537"/>
                  </a:ext>
                </a:extLst>
              </a:tr>
              <a:tr h="221949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7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9176807"/>
                  </a:ext>
                </a:extLst>
              </a:tr>
              <a:tr h="362905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М-во на </a:t>
                      </a:r>
                      <a:r>
                        <a:rPr lang="ru-RU" sz="1200" dirty="0" err="1">
                          <a:effectLst/>
                        </a:rPr>
                        <a:t>иновациите</a:t>
                      </a:r>
                      <a:r>
                        <a:rPr lang="ru-RU" sz="1200" dirty="0">
                          <a:effectLst/>
                        </a:rPr>
                        <a:t> и </a:t>
                      </a:r>
                      <a:r>
                        <a:rPr lang="ru-RU" sz="1200" dirty="0" err="1">
                          <a:effectLst/>
                        </a:rPr>
                        <a:t>растежа</a:t>
                      </a:r>
                      <a:r>
                        <a:rPr lang="ru-RU" sz="1200" dirty="0">
                          <a:effectLst/>
                        </a:rPr>
                        <a:t>-ЦУ ( </a:t>
                      </a:r>
                      <a:r>
                        <a:rPr lang="ru-RU" sz="1200" dirty="0" smtClean="0">
                          <a:effectLst/>
                        </a:rPr>
                        <a:t>074 </a:t>
                      </a:r>
                      <a:r>
                        <a:rPr lang="ru-RU" sz="1200" dirty="0">
                          <a:effectLst/>
                        </a:rPr>
                        <a:t>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7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2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06.02.2023 - 06.02.2023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7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6793360"/>
                  </a:ext>
                </a:extLst>
              </a:tr>
              <a:tr h="241950"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642434"/>
                  </a:ext>
                </a:extLst>
              </a:tr>
              <a:tr h="221949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3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5 981,72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282265"/>
                  </a:ext>
                </a:extLst>
              </a:tr>
              <a:tr h="362905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1 448,10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008027"/>
                  </a:ext>
                </a:extLst>
              </a:tr>
              <a:tr h="221949">
                <a:tc gridSpan="2"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7 429,82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253487"/>
                  </a:ext>
                </a:extLst>
              </a:tr>
              <a:tr h="221949">
                <a:tc gridSpan="5">
                  <a:txBody>
                    <a:bodyPr/>
                    <a:lstStyle/>
                    <a:p>
                      <a:r>
                        <a:rPr lang="en-US" sz="12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7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3237296"/>
                  </a:ext>
                </a:extLst>
              </a:tr>
              <a:tr h="221949">
                <a:tc gridSpan="5">
                  <a:txBody>
                    <a:bodyPr/>
                    <a:lstStyle/>
                    <a:p>
                      <a:r>
                        <a:rPr lang="en-US" sz="12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7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075539"/>
                  </a:ext>
                </a:extLst>
              </a:tr>
              <a:tr h="221949">
                <a:tc gridSpan="2"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ИАНМСП </a:t>
                      </a:r>
                      <a:r>
                        <a:rPr lang="bg-BG" sz="1200">
                          <a:effectLst/>
                        </a:rPr>
                        <a:t>( </a:t>
                      </a:r>
                      <a:r>
                        <a:rPr lang="bg-BG" sz="1200" smtClean="0">
                          <a:effectLst/>
                        </a:rPr>
                        <a:t>074 </a:t>
                      </a:r>
                      <a:r>
                        <a:rPr lang="bg-BG" sz="1200">
                          <a:effectLst/>
                        </a:rPr>
                        <a:t>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7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2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06.02.2023 - 06.02.2023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7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356010"/>
                  </a:ext>
                </a:extLst>
              </a:tr>
              <a:tr h="221949"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668949"/>
                  </a:ext>
                </a:extLst>
              </a:tr>
              <a:tr h="221949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240,00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343276"/>
                  </a:ext>
                </a:extLst>
              </a:tr>
              <a:tr h="221949">
                <a:tc gridSpan="2"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240,00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312233"/>
                  </a:ext>
                </a:extLst>
              </a:tr>
              <a:tr h="221949">
                <a:tc gridSpan="5">
                  <a:txBody>
                    <a:bodyPr/>
                    <a:lstStyle/>
                    <a:p>
                      <a:r>
                        <a:rPr lang="en-US" sz="12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7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3504383"/>
                  </a:ext>
                </a:extLst>
              </a:tr>
              <a:tr h="221949">
                <a:tc gridSpan="5">
                  <a:txBody>
                    <a:bodyPr/>
                    <a:lstStyle/>
                    <a:p>
                      <a:r>
                        <a:rPr lang="en-US" sz="12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7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9248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070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115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2023-02-06T06:35:43Z</dcterms:created>
  <dcterms:modified xsi:type="dcterms:W3CDTF">2023-02-06T06:37:22Z</dcterms:modified>
</cp:coreProperties>
</file>