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7206C-EF25-4EDF-B731-E125C8016167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E3C7-8303-4D09-8B18-40293382C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73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7206C-EF25-4EDF-B731-E125C8016167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E3C7-8303-4D09-8B18-40293382C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674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7206C-EF25-4EDF-B731-E125C8016167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E3C7-8303-4D09-8B18-40293382C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665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7206C-EF25-4EDF-B731-E125C8016167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E3C7-8303-4D09-8B18-40293382C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072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7206C-EF25-4EDF-B731-E125C8016167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E3C7-8303-4D09-8B18-40293382C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409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7206C-EF25-4EDF-B731-E125C8016167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E3C7-8303-4D09-8B18-40293382C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972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7206C-EF25-4EDF-B731-E125C8016167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E3C7-8303-4D09-8B18-40293382C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79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7206C-EF25-4EDF-B731-E125C8016167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E3C7-8303-4D09-8B18-40293382C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406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7206C-EF25-4EDF-B731-E125C8016167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E3C7-8303-4D09-8B18-40293382C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7206C-EF25-4EDF-B731-E125C8016167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E3C7-8303-4D09-8B18-40293382C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764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7206C-EF25-4EDF-B731-E125C8016167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7E3C7-8303-4D09-8B18-40293382C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40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7206C-EF25-4EDF-B731-E125C8016167}" type="datetimeFigureOut">
              <a:rPr lang="en-US" smtClean="0"/>
              <a:t>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7E3C7-8303-4D09-8B18-40293382C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423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63125"/>
              </p:ext>
            </p:extLst>
          </p:nvPr>
        </p:nvGraphicFramePr>
        <p:xfrm>
          <a:off x="876692" y="480778"/>
          <a:ext cx="10803120" cy="6223568"/>
        </p:xfrm>
        <a:graphic>
          <a:graphicData uri="http://schemas.openxmlformats.org/drawingml/2006/table">
            <a:tbl>
              <a:tblPr/>
              <a:tblGrid>
                <a:gridCol w="2160624">
                  <a:extLst>
                    <a:ext uri="{9D8B030D-6E8A-4147-A177-3AD203B41FA5}">
                      <a16:colId xmlns:a16="http://schemas.microsoft.com/office/drawing/2014/main" val="2644351474"/>
                    </a:ext>
                  </a:extLst>
                </a:gridCol>
                <a:gridCol w="2160624">
                  <a:extLst>
                    <a:ext uri="{9D8B030D-6E8A-4147-A177-3AD203B41FA5}">
                      <a16:colId xmlns:a16="http://schemas.microsoft.com/office/drawing/2014/main" val="225102442"/>
                    </a:ext>
                  </a:extLst>
                </a:gridCol>
                <a:gridCol w="2160624">
                  <a:extLst>
                    <a:ext uri="{9D8B030D-6E8A-4147-A177-3AD203B41FA5}">
                      <a16:colId xmlns:a16="http://schemas.microsoft.com/office/drawing/2014/main" val="583700374"/>
                    </a:ext>
                  </a:extLst>
                </a:gridCol>
                <a:gridCol w="2160624">
                  <a:extLst>
                    <a:ext uri="{9D8B030D-6E8A-4147-A177-3AD203B41FA5}">
                      <a16:colId xmlns:a16="http://schemas.microsoft.com/office/drawing/2014/main" val="1587236931"/>
                    </a:ext>
                  </a:extLst>
                </a:gridCol>
                <a:gridCol w="2160624">
                  <a:extLst>
                    <a:ext uri="{9D8B030D-6E8A-4147-A177-3AD203B41FA5}">
                      <a16:colId xmlns:a16="http://schemas.microsoft.com/office/drawing/2014/main" val="4221726065"/>
                    </a:ext>
                  </a:extLst>
                </a:gridCol>
              </a:tblGrid>
              <a:tr h="196420">
                <a:tc gridSpan="5">
                  <a:txBody>
                    <a:bodyPr/>
                    <a:lstStyle/>
                    <a:p>
                      <a:pPr algn="ctr"/>
                      <a:r>
                        <a:rPr lang="bg-BG" sz="12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046488"/>
                  </a:ext>
                </a:extLst>
              </a:tr>
              <a:tr h="343736">
                <a:tc gridSpan="2"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2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02.02.2023 - 02.02.2023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552949"/>
                  </a:ext>
                </a:extLst>
              </a:tr>
              <a:tr h="196420"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380052"/>
                  </a:ext>
                </a:extLst>
              </a:tr>
              <a:tr h="196420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9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11 725,99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754639"/>
                  </a:ext>
                </a:extLst>
              </a:tr>
              <a:tr h="196420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18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Други разходи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200,00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479350"/>
                  </a:ext>
                </a:extLst>
              </a:tr>
              <a:tr h="343736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88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4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109,00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82699"/>
                  </a:ext>
                </a:extLst>
              </a:tr>
              <a:tr h="196420">
                <a:tc gridSpan="2"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14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12 034,99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69387"/>
                  </a:ext>
                </a:extLst>
              </a:tr>
              <a:tr h="196420">
                <a:tc gridSpan="5">
                  <a:txBody>
                    <a:bodyPr/>
                    <a:lstStyle/>
                    <a:p>
                      <a:r>
                        <a:rPr lang="en-US" sz="12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320816"/>
                  </a:ext>
                </a:extLst>
              </a:tr>
              <a:tr h="196420">
                <a:tc gridSpan="5">
                  <a:txBody>
                    <a:bodyPr/>
                    <a:lstStyle/>
                    <a:p>
                      <a:r>
                        <a:rPr lang="en-US" sz="12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564566"/>
                  </a:ext>
                </a:extLst>
              </a:tr>
              <a:tr h="196420">
                <a:tc gridSpan="5">
                  <a:txBody>
                    <a:bodyPr/>
                    <a:lstStyle/>
                    <a:p>
                      <a:r>
                        <a:rPr lang="en-US" sz="12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4336038"/>
                  </a:ext>
                </a:extLst>
              </a:tr>
              <a:tr h="196420">
                <a:tc gridSpan="5">
                  <a:txBody>
                    <a:bodyPr/>
                    <a:lstStyle/>
                    <a:p>
                      <a:r>
                        <a:rPr lang="en-US" sz="12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9520956"/>
                  </a:ext>
                </a:extLst>
              </a:tr>
              <a:tr h="196420">
                <a:tc gridSpan="5">
                  <a:txBody>
                    <a:bodyPr/>
                    <a:lstStyle/>
                    <a:p>
                      <a:pPr algn="ctr"/>
                      <a:r>
                        <a:rPr lang="bg-BG" sz="12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7584205"/>
                  </a:ext>
                </a:extLst>
              </a:tr>
              <a:tr h="343736">
                <a:tc gridSpan="2">
                  <a:txBody>
                    <a:bodyPr/>
                    <a:lstStyle/>
                    <a:p>
                      <a:pPr algn="l"/>
                      <a:r>
                        <a:rPr lang="ru-RU" sz="1200" dirty="0">
                          <a:effectLst/>
                        </a:rPr>
                        <a:t>М-во на </a:t>
                      </a:r>
                      <a:r>
                        <a:rPr lang="ru-RU" sz="1200" dirty="0" err="1">
                          <a:effectLst/>
                        </a:rPr>
                        <a:t>иновациите</a:t>
                      </a:r>
                      <a:r>
                        <a:rPr lang="ru-RU" sz="1200" dirty="0">
                          <a:effectLst/>
                        </a:rPr>
                        <a:t> и </a:t>
                      </a:r>
                      <a:r>
                        <a:rPr lang="ru-RU" sz="1200" dirty="0" err="1">
                          <a:effectLst/>
                        </a:rPr>
                        <a:t>растежа</a:t>
                      </a:r>
                      <a:r>
                        <a:rPr lang="ru-RU" sz="1200">
                          <a:effectLst/>
                        </a:rPr>
                        <a:t>-ЦУ </a:t>
                      </a:r>
                      <a:r>
                        <a:rPr lang="ru-RU" sz="1200">
                          <a:effectLst/>
                        </a:rPr>
                        <a:t>( </a:t>
                      </a:r>
                      <a:r>
                        <a:rPr lang="ru-RU" sz="1200" smtClean="0">
                          <a:effectLst/>
                        </a:rPr>
                        <a:t>074 </a:t>
                      </a:r>
                      <a:r>
                        <a:rPr lang="ru-RU" sz="1200">
                          <a:effectLst/>
                        </a:rPr>
                        <a:t>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2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02.02.2023 - 02.02.2023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308140"/>
                  </a:ext>
                </a:extLst>
              </a:tr>
              <a:tr h="196420"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1388702"/>
                  </a:ext>
                </a:extLst>
              </a:tr>
              <a:tr h="196420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6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531,89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2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4326718"/>
                  </a:ext>
                </a:extLst>
              </a:tr>
              <a:tr h="196420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18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Други разходи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200,00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2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931706"/>
                  </a:ext>
                </a:extLst>
              </a:tr>
              <a:tr h="343736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88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4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109,00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2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773869"/>
                  </a:ext>
                </a:extLst>
              </a:tr>
              <a:tr h="196420">
                <a:tc gridSpan="2"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11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840,89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2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2462589"/>
                  </a:ext>
                </a:extLst>
              </a:tr>
              <a:tr h="196420">
                <a:tc gridSpan="5">
                  <a:txBody>
                    <a:bodyPr/>
                    <a:lstStyle/>
                    <a:p>
                      <a:r>
                        <a:rPr lang="en-US" sz="12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8495331"/>
                  </a:ext>
                </a:extLst>
              </a:tr>
              <a:tr h="196420">
                <a:tc gridSpan="5">
                  <a:txBody>
                    <a:bodyPr/>
                    <a:lstStyle/>
                    <a:p>
                      <a:r>
                        <a:rPr lang="en-US" sz="12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2195923"/>
                  </a:ext>
                </a:extLst>
              </a:tr>
              <a:tr h="196420">
                <a:tc gridSpan="2">
                  <a:txBody>
                    <a:bodyPr/>
                    <a:lstStyle/>
                    <a:p>
                      <a:pPr algn="l"/>
                      <a:r>
                        <a:rPr lang="bg-BG" sz="1200" dirty="0">
                          <a:effectLst/>
                        </a:rPr>
                        <a:t>ИАНМСП ( </a:t>
                      </a:r>
                      <a:r>
                        <a:rPr lang="bg-BG" sz="1200" dirty="0" smtClean="0">
                          <a:effectLst/>
                        </a:rPr>
                        <a:t>074 </a:t>
                      </a:r>
                      <a:r>
                        <a:rPr lang="bg-BG" sz="1200" dirty="0">
                          <a:effectLst/>
                        </a:rPr>
                        <a:t>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2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02.02.2023 - 02.02.2023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533822"/>
                  </a:ext>
                </a:extLst>
              </a:tr>
              <a:tr h="196420"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5607449"/>
                  </a:ext>
                </a:extLst>
              </a:tr>
              <a:tr h="196420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11 194,10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2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149314"/>
                  </a:ext>
                </a:extLst>
              </a:tr>
              <a:tr h="196420">
                <a:tc gridSpan="2"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3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11 194,10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2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9247744"/>
                  </a:ext>
                </a:extLst>
              </a:tr>
              <a:tr h="196420">
                <a:tc gridSpan="5">
                  <a:txBody>
                    <a:bodyPr/>
                    <a:lstStyle/>
                    <a:p>
                      <a:r>
                        <a:rPr lang="en-US" sz="12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1807546"/>
                  </a:ext>
                </a:extLst>
              </a:tr>
              <a:tr h="196420">
                <a:tc gridSpan="5">
                  <a:txBody>
                    <a:bodyPr/>
                    <a:lstStyle/>
                    <a:p>
                      <a:r>
                        <a:rPr lang="en-US" sz="12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8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4233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3995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129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2023-02-06T08:33:53Z</dcterms:created>
  <dcterms:modified xsi:type="dcterms:W3CDTF">2023-02-06T08:35:37Z</dcterms:modified>
</cp:coreProperties>
</file>