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225E-BB97-407D-9A46-35801E48D830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AB57-7240-43EB-BD0B-8DA3A5CD4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90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225E-BB97-407D-9A46-35801E48D830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AB57-7240-43EB-BD0B-8DA3A5CD4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225E-BB97-407D-9A46-35801E48D830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AB57-7240-43EB-BD0B-8DA3A5CD4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6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225E-BB97-407D-9A46-35801E48D830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AB57-7240-43EB-BD0B-8DA3A5CD4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57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225E-BB97-407D-9A46-35801E48D830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AB57-7240-43EB-BD0B-8DA3A5CD4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156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225E-BB97-407D-9A46-35801E48D830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AB57-7240-43EB-BD0B-8DA3A5CD4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966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225E-BB97-407D-9A46-35801E48D830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AB57-7240-43EB-BD0B-8DA3A5CD4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27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225E-BB97-407D-9A46-35801E48D830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AB57-7240-43EB-BD0B-8DA3A5CD4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8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225E-BB97-407D-9A46-35801E48D830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AB57-7240-43EB-BD0B-8DA3A5CD4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67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225E-BB97-407D-9A46-35801E48D830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AB57-7240-43EB-BD0B-8DA3A5CD4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218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225E-BB97-407D-9A46-35801E48D830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AB57-7240-43EB-BD0B-8DA3A5CD4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546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C225E-BB97-407D-9A46-35801E48D830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0AB57-7240-43EB-BD0B-8DA3A5CD4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974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513685"/>
              </p:ext>
            </p:extLst>
          </p:nvPr>
        </p:nvGraphicFramePr>
        <p:xfrm>
          <a:off x="414780" y="678722"/>
          <a:ext cx="11331020" cy="5920040"/>
        </p:xfrm>
        <a:graphic>
          <a:graphicData uri="http://schemas.openxmlformats.org/drawingml/2006/table">
            <a:tbl>
              <a:tblPr/>
              <a:tblGrid>
                <a:gridCol w="2266204">
                  <a:extLst>
                    <a:ext uri="{9D8B030D-6E8A-4147-A177-3AD203B41FA5}">
                      <a16:colId xmlns:a16="http://schemas.microsoft.com/office/drawing/2014/main" val="2898868057"/>
                    </a:ext>
                  </a:extLst>
                </a:gridCol>
                <a:gridCol w="2266204">
                  <a:extLst>
                    <a:ext uri="{9D8B030D-6E8A-4147-A177-3AD203B41FA5}">
                      <a16:colId xmlns:a16="http://schemas.microsoft.com/office/drawing/2014/main" val="974389933"/>
                    </a:ext>
                  </a:extLst>
                </a:gridCol>
                <a:gridCol w="2266204">
                  <a:extLst>
                    <a:ext uri="{9D8B030D-6E8A-4147-A177-3AD203B41FA5}">
                      <a16:colId xmlns:a16="http://schemas.microsoft.com/office/drawing/2014/main" val="128108097"/>
                    </a:ext>
                  </a:extLst>
                </a:gridCol>
                <a:gridCol w="2266204">
                  <a:extLst>
                    <a:ext uri="{9D8B030D-6E8A-4147-A177-3AD203B41FA5}">
                      <a16:colId xmlns:a16="http://schemas.microsoft.com/office/drawing/2014/main" val="127483654"/>
                    </a:ext>
                  </a:extLst>
                </a:gridCol>
                <a:gridCol w="2266204">
                  <a:extLst>
                    <a:ext uri="{9D8B030D-6E8A-4147-A177-3AD203B41FA5}">
                      <a16:colId xmlns:a16="http://schemas.microsoft.com/office/drawing/2014/main" val="2588006686"/>
                    </a:ext>
                  </a:extLst>
                </a:gridCol>
              </a:tblGrid>
              <a:tr h="148001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50191"/>
                  </a:ext>
                </a:extLst>
              </a:tr>
              <a:tr h="259002">
                <a:tc gridSpan="2"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31.01.2023 - 31.01.2023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640348"/>
                  </a:ext>
                </a:extLst>
              </a:tr>
              <a:tr h="148001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167343"/>
                  </a:ext>
                </a:extLst>
              </a:tr>
              <a:tr h="814005">
                <a:tc>
                  <a:txBody>
                    <a:bodyPr/>
                    <a:lstStyle/>
                    <a:p>
                      <a:pPr algn="ctr"/>
                      <a:r>
                        <a:rPr lang="en-US" sz="500" dirty="0">
                          <a:effectLst/>
                        </a:rPr>
                        <a:t>01 </a:t>
                      </a:r>
                      <a:r>
                        <a:rPr lang="en-US" sz="500" dirty="0" err="1">
                          <a:effectLst/>
                        </a:rPr>
                        <a:t>xxxx</a:t>
                      </a:r>
                      <a:endParaRPr lang="en-US" sz="5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1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61 680,20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49304"/>
                  </a:ext>
                </a:extLst>
              </a:tr>
              <a:tr h="148001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3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1 222,35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182170"/>
                  </a:ext>
                </a:extLst>
              </a:tr>
              <a:tr h="148001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18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Други разходи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2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588,17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829454"/>
                  </a:ext>
                </a:extLst>
              </a:tr>
              <a:tr h="259002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2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434,01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472295"/>
                  </a:ext>
                </a:extLst>
              </a:tr>
              <a:tr h="148001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8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63 924,73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000066"/>
                  </a:ext>
                </a:extLst>
              </a:tr>
              <a:tr h="148001">
                <a:tc gridSpan="5">
                  <a:txBody>
                    <a:bodyPr/>
                    <a:lstStyle/>
                    <a:p>
                      <a:pPr algn="ctr"/>
                      <a:r>
                        <a:rPr lang="en-US" sz="50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1172"/>
                  </a:ext>
                </a:extLst>
              </a:tr>
              <a:tr h="148001">
                <a:tc gridSpan="5">
                  <a:txBody>
                    <a:bodyPr/>
                    <a:lstStyle/>
                    <a:p>
                      <a:pPr algn="ctr"/>
                      <a:r>
                        <a:rPr lang="en-US" sz="50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567978"/>
                  </a:ext>
                </a:extLst>
              </a:tr>
              <a:tr h="148001">
                <a:tc gridSpan="5">
                  <a:txBody>
                    <a:bodyPr/>
                    <a:lstStyle/>
                    <a:p>
                      <a:pPr algn="ctr"/>
                      <a:r>
                        <a:rPr lang="en-US" sz="50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039173"/>
                  </a:ext>
                </a:extLst>
              </a:tr>
              <a:tr h="148001">
                <a:tc gridSpan="5">
                  <a:txBody>
                    <a:bodyPr/>
                    <a:lstStyle/>
                    <a:p>
                      <a:pPr algn="ctr"/>
                      <a:r>
                        <a:rPr lang="en-US" sz="50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432326"/>
                  </a:ext>
                </a:extLst>
              </a:tr>
              <a:tr h="148001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72615"/>
                  </a:ext>
                </a:extLst>
              </a:tr>
              <a:tr h="259002">
                <a:tc gridSpan="2">
                  <a:txBody>
                    <a:bodyPr/>
                    <a:lstStyle/>
                    <a:p>
                      <a:pPr algn="l"/>
                      <a:r>
                        <a:rPr lang="ru-RU" sz="500" dirty="0">
                          <a:effectLst/>
                        </a:rPr>
                        <a:t>М-во на </a:t>
                      </a:r>
                      <a:r>
                        <a:rPr lang="ru-RU" sz="500" dirty="0" err="1">
                          <a:effectLst/>
                        </a:rPr>
                        <a:t>иновациите</a:t>
                      </a:r>
                      <a:r>
                        <a:rPr lang="ru-RU" sz="500" dirty="0">
                          <a:effectLst/>
                        </a:rPr>
                        <a:t> и </a:t>
                      </a:r>
                      <a:r>
                        <a:rPr lang="ru-RU" sz="500" dirty="0" err="1">
                          <a:effectLst/>
                        </a:rPr>
                        <a:t>растежа</a:t>
                      </a:r>
                      <a:r>
                        <a:rPr lang="ru-RU" sz="500" dirty="0">
                          <a:effectLst/>
                        </a:rPr>
                        <a:t>-ЦУ ( </a:t>
                      </a:r>
                      <a:r>
                        <a:rPr lang="ru-RU" sz="500" dirty="0" smtClean="0">
                          <a:effectLst/>
                        </a:rPr>
                        <a:t>074 </a:t>
                      </a:r>
                      <a:r>
                        <a:rPr lang="ru-RU" sz="500" dirty="0">
                          <a:effectLst/>
                        </a:rPr>
                        <a:t>)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31.01.2023 - 31.01.2023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627552"/>
                  </a:ext>
                </a:extLst>
              </a:tr>
              <a:tr h="148001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333961"/>
                  </a:ext>
                </a:extLst>
              </a:tr>
              <a:tr h="148001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2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1 009,11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065712"/>
                  </a:ext>
                </a:extLst>
              </a:tr>
              <a:tr h="148001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18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Други разходи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2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588,17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342291"/>
                  </a:ext>
                </a:extLst>
              </a:tr>
              <a:tr h="259002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2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434,01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070004"/>
                  </a:ext>
                </a:extLst>
              </a:tr>
              <a:tr h="148001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6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2 031,29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689303"/>
                  </a:ext>
                </a:extLst>
              </a:tr>
              <a:tr h="148001">
                <a:tc gridSpan="5">
                  <a:txBody>
                    <a:bodyPr/>
                    <a:lstStyle/>
                    <a:p>
                      <a:pPr algn="ctr"/>
                      <a:r>
                        <a:rPr lang="en-US" sz="50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703245"/>
                  </a:ext>
                </a:extLst>
              </a:tr>
              <a:tr h="148001">
                <a:tc gridSpan="5">
                  <a:txBody>
                    <a:bodyPr/>
                    <a:lstStyle/>
                    <a:p>
                      <a:pPr algn="ctr"/>
                      <a:r>
                        <a:rPr lang="en-US" sz="50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137715"/>
                  </a:ext>
                </a:extLst>
              </a:tr>
              <a:tr h="148001">
                <a:tc gridSpan="2">
                  <a:txBody>
                    <a:bodyPr/>
                    <a:lstStyle/>
                    <a:p>
                      <a:pPr algn="l"/>
                      <a:r>
                        <a:rPr lang="bg-BG" sz="500" dirty="0">
                          <a:effectLst/>
                        </a:rPr>
                        <a:t>БАИ ( </a:t>
                      </a:r>
                      <a:r>
                        <a:rPr lang="bg-BG" sz="500" dirty="0" smtClean="0">
                          <a:effectLst/>
                        </a:rPr>
                        <a:t>074)</a:t>
                      </a:r>
                      <a:endParaRPr lang="bg-BG" sz="5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31.01.2023 - 31.01.2023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841781"/>
                  </a:ext>
                </a:extLst>
              </a:tr>
              <a:tr h="148001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201654"/>
                  </a:ext>
                </a:extLst>
              </a:tr>
              <a:tr h="814005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01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1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61 680,20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759095"/>
                  </a:ext>
                </a:extLst>
              </a:tr>
              <a:tr h="148001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1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213,24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761846"/>
                  </a:ext>
                </a:extLst>
              </a:tr>
              <a:tr h="148001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2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61 893,44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176001"/>
                  </a:ext>
                </a:extLst>
              </a:tr>
              <a:tr h="148001">
                <a:tc gridSpan="5">
                  <a:txBody>
                    <a:bodyPr/>
                    <a:lstStyle/>
                    <a:p>
                      <a:pPr algn="ctr"/>
                      <a:r>
                        <a:rPr lang="en-US" sz="50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06"/>
                  </a:ext>
                </a:extLst>
              </a:tr>
              <a:tr h="148001">
                <a:tc gridSpan="5">
                  <a:txBody>
                    <a:bodyPr/>
                    <a:lstStyle/>
                    <a:p>
                      <a:pPr algn="ctr"/>
                      <a:r>
                        <a:rPr lang="en-US" sz="500" dirty="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860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259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170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2023-01-31T06:25:54Z</dcterms:created>
  <dcterms:modified xsi:type="dcterms:W3CDTF">2023-01-31T06:27:25Z</dcterms:modified>
</cp:coreProperties>
</file>