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16579-A960-409A-AC38-27958BF529ED}" type="datetimeFigureOut">
              <a:rPr lang="en-US" smtClean="0"/>
              <a:t>1/30/2023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C2187-C2C1-430E-BC3E-3FACED5A66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0748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16579-A960-409A-AC38-27958BF529ED}" type="datetimeFigureOut">
              <a:rPr lang="en-US" smtClean="0"/>
              <a:t>1/30/2023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C2187-C2C1-430E-BC3E-3FACED5A66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013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16579-A960-409A-AC38-27958BF529ED}" type="datetimeFigureOut">
              <a:rPr lang="en-US" smtClean="0"/>
              <a:t>1/30/2023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C2187-C2C1-430E-BC3E-3FACED5A66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53388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16579-A960-409A-AC38-27958BF529ED}" type="datetimeFigureOut">
              <a:rPr lang="en-US" smtClean="0"/>
              <a:t>1/30/2023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C2187-C2C1-430E-BC3E-3FACED5A66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412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16579-A960-409A-AC38-27958BF529ED}" type="datetimeFigureOut">
              <a:rPr lang="en-US" smtClean="0"/>
              <a:t>1/30/2023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C2187-C2C1-430E-BC3E-3FACED5A66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44910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16579-A960-409A-AC38-27958BF529ED}" type="datetimeFigureOut">
              <a:rPr lang="en-US" smtClean="0"/>
              <a:t>1/30/2023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C2187-C2C1-430E-BC3E-3FACED5A66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49361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16579-A960-409A-AC38-27958BF529ED}" type="datetimeFigureOut">
              <a:rPr lang="en-US" smtClean="0"/>
              <a:t>1/30/2023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C2187-C2C1-430E-BC3E-3FACED5A66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1463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16579-A960-409A-AC38-27958BF529ED}" type="datetimeFigureOut">
              <a:rPr lang="en-US" smtClean="0"/>
              <a:t>1/30/2023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C2187-C2C1-430E-BC3E-3FACED5A66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375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16579-A960-409A-AC38-27958BF529ED}" type="datetimeFigureOut">
              <a:rPr lang="en-US" smtClean="0"/>
              <a:t>1/30/2023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C2187-C2C1-430E-BC3E-3FACED5A66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97949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16579-A960-409A-AC38-27958BF529ED}" type="datetimeFigureOut">
              <a:rPr lang="en-US" smtClean="0"/>
              <a:t>1/30/2023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C2187-C2C1-430E-BC3E-3FACED5A66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04448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16579-A960-409A-AC38-27958BF529ED}" type="datetimeFigureOut">
              <a:rPr lang="en-US" smtClean="0"/>
              <a:t>1/30/2023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C2187-C2C1-430E-BC3E-3FACED5A66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52177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116579-A960-409A-AC38-27958BF529ED}" type="datetimeFigureOut">
              <a:rPr lang="en-US" smtClean="0"/>
              <a:t>1/30/2023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CC2187-C2C1-430E-BC3E-3FACED5A66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2516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1158198"/>
              </p:ext>
            </p:extLst>
          </p:nvPr>
        </p:nvGraphicFramePr>
        <p:xfrm>
          <a:off x="1055802" y="603314"/>
          <a:ext cx="10624010" cy="5573644"/>
        </p:xfrm>
        <a:graphic>
          <a:graphicData uri="http://schemas.openxmlformats.org/drawingml/2006/table">
            <a:tbl>
              <a:tblPr/>
              <a:tblGrid>
                <a:gridCol w="2124802">
                  <a:extLst>
                    <a:ext uri="{9D8B030D-6E8A-4147-A177-3AD203B41FA5}">
                      <a16:colId xmlns:a16="http://schemas.microsoft.com/office/drawing/2014/main" val="2273821479"/>
                    </a:ext>
                  </a:extLst>
                </a:gridCol>
                <a:gridCol w="2124802">
                  <a:extLst>
                    <a:ext uri="{9D8B030D-6E8A-4147-A177-3AD203B41FA5}">
                      <a16:colId xmlns:a16="http://schemas.microsoft.com/office/drawing/2014/main" val="2753023340"/>
                    </a:ext>
                  </a:extLst>
                </a:gridCol>
                <a:gridCol w="2124802">
                  <a:extLst>
                    <a:ext uri="{9D8B030D-6E8A-4147-A177-3AD203B41FA5}">
                      <a16:colId xmlns:a16="http://schemas.microsoft.com/office/drawing/2014/main" val="2199514000"/>
                    </a:ext>
                  </a:extLst>
                </a:gridCol>
                <a:gridCol w="2124802">
                  <a:extLst>
                    <a:ext uri="{9D8B030D-6E8A-4147-A177-3AD203B41FA5}">
                      <a16:colId xmlns:a16="http://schemas.microsoft.com/office/drawing/2014/main" val="3193017532"/>
                    </a:ext>
                  </a:extLst>
                </a:gridCol>
                <a:gridCol w="2124802">
                  <a:extLst>
                    <a:ext uri="{9D8B030D-6E8A-4147-A177-3AD203B41FA5}">
                      <a16:colId xmlns:a16="http://schemas.microsoft.com/office/drawing/2014/main" val="277202711"/>
                    </a:ext>
                  </a:extLst>
                </a:gridCol>
              </a:tblGrid>
              <a:tr h="159247">
                <a:tc gridSpan="5">
                  <a:txBody>
                    <a:bodyPr/>
                    <a:lstStyle/>
                    <a:p>
                      <a:pPr algn="ctr"/>
                      <a:r>
                        <a:rPr lang="bg-BG" sz="6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8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987524"/>
                  </a:ext>
                </a:extLst>
              </a:tr>
              <a:tr h="278682">
                <a:tc gridSpan="2">
                  <a:txBody>
                    <a:bodyPr/>
                    <a:lstStyle/>
                    <a:p>
                      <a:pPr algn="l"/>
                      <a:r>
                        <a:rPr lang="ru-RU" sz="6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8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6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30.01.2023 - 30.01.2023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8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8209247"/>
                  </a:ext>
                </a:extLst>
              </a:tr>
              <a:tr h="159247">
                <a:tc>
                  <a:txBody>
                    <a:bodyPr/>
                    <a:lstStyle/>
                    <a:p>
                      <a:pPr algn="ctr"/>
                      <a:r>
                        <a:rPr lang="bg-BG" sz="600">
                          <a:effectLst/>
                        </a:rPr>
                        <a:t>Код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600">
                          <a:effectLst/>
                        </a:rPr>
                        <a:t>Описание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600">
                          <a:effectLst/>
                        </a:rPr>
                        <a:t>Брой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600">
                          <a:effectLst/>
                        </a:rPr>
                        <a:t>Сума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>
                        <a:effectLst/>
                      </a:endParaRP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1336290"/>
                  </a:ext>
                </a:extLst>
              </a:tr>
              <a:tr h="636988">
                <a:tc>
                  <a:txBody>
                    <a:bodyPr/>
                    <a:lstStyle/>
                    <a:p>
                      <a:pPr algn="ctr"/>
                      <a:r>
                        <a:rPr lang="en-US" sz="600">
                          <a:effectLst/>
                        </a:rPr>
                        <a:t>01 xxxx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6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600">
                          <a:effectLst/>
                        </a:rPr>
                        <a:t>1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1 319,89 лв.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>
                        <a:effectLst/>
                      </a:endParaRP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2103920"/>
                  </a:ext>
                </a:extLst>
              </a:tr>
              <a:tr h="159247">
                <a:tc>
                  <a:txBody>
                    <a:bodyPr/>
                    <a:lstStyle/>
                    <a:p>
                      <a:pPr algn="ctr"/>
                      <a:r>
                        <a:rPr lang="en-US" sz="600">
                          <a:effectLst/>
                        </a:rPr>
                        <a:t>10 xxxx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600">
                          <a:effectLst/>
                        </a:rPr>
                        <a:t>Издръжка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600">
                          <a:effectLst/>
                        </a:rPr>
                        <a:t>25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29 689,06 лв.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>
                        <a:effectLst/>
                      </a:endParaRP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2227064"/>
                  </a:ext>
                </a:extLst>
              </a:tr>
              <a:tr h="278682">
                <a:tc>
                  <a:txBody>
                    <a:bodyPr/>
                    <a:lstStyle/>
                    <a:p>
                      <a:pPr algn="ctr"/>
                      <a:r>
                        <a:rPr lang="en-US" sz="600">
                          <a:effectLst/>
                        </a:rPr>
                        <a:t>88 xxxx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600">
                          <a:effectLst/>
                        </a:rPr>
                        <a:t>Средства на разпореждане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600">
                          <a:effectLst/>
                        </a:rPr>
                        <a:t>6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36 349,24 лв.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>
                        <a:effectLst/>
                      </a:endParaRP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192269"/>
                  </a:ext>
                </a:extLst>
              </a:tr>
              <a:tr h="159247">
                <a:tc gridSpan="2"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Общо: 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600">
                          <a:effectLst/>
                        </a:rPr>
                        <a:t>32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67 358,19 лв.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>
                        <a:effectLst/>
                      </a:endParaRP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7178467"/>
                  </a:ext>
                </a:extLst>
              </a:tr>
              <a:tr h="159247">
                <a:tc gridSpan="5">
                  <a:txBody>
                    <a:bodyPr/>
                    <a:lstStyle/>
                    <a:p>
                      <a:r>
                        <a:rPr lang="en-US" sz="600"/>
                        <a:t> 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8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8838295"/>
                  </a:ext>
                </a:extLst>
              </a:tr>
              <a:tr h="159247">
                <a:tc gridSpan="5">
                  <a:txBody>
                    <a:bodyPr/>
                    <a:lstStyle/>
                    <a:p>
                      <a:r>
                        <a:rPr lang="en-US" sz="600"/>
                        <a:t> 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8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3853966"/>
                  </a:ext>
                </a:extLst>
              </a:tr>
              <a:tr h="159247">
                <a:tc gridSpan="5">
                  <a:txBody>
                    <a:bodyPr/>
                    <a:lstStyle/>
                    <a:p>
                      <a:r>
                        <a:rPr lang="en-US" sz="600"/>
                        <a:t> 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8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5797675"/>
                  </a:ext>
                </a:extLst>
              </a:tr>
              <a:tr h="159247">
                <a:tc gridSpan="5">
                  <a:txBody>
                    <a:bodyPr/>
                    <a:lstStyle/>
                    <a:p>
                      <a:r>
                        <a:rPr lang="en-US" sz="600"/>
                        <a:t> 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8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541704"/>
                  </a:ext>
                </a:extLst>
              </a:tr>
              <a:tr h="159247">
                <a:tc gridSpan="5">
                  <a:txBody>
                    <a:bodyPr/>
                    <a:lstStyle/>
                    <a:p>
                      <a:pPr algn="ctr"/>
                      <a:r>
                        <a:rPr lang="bg-BG" sz="6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8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5324574"/>
                  </a:ext>
                </a:extLst>
              </a:tr>
              <a:tr h="278682">
                <a:tc gridSpan="2">
                  <a:txBody>
                    <a:bodyPr/>
                    <a:lstStyle/>
                    <a:p>
                      <a:pPr algn="l"/>
                      <a:r>
                        <a:rPr lang="ru-RU" sz="600" dirty="0">
                          <a:effectLst/>
                        </a:rPr>
                        <a:t>М-во на </a:t>
                      </a:r>
                      <a:r>
                        <a:rPr lang="ru-RU" sz="600" dirty="0" err="1">
                          <a:effectLst/>
                        </a:rPr>
                        <a:t>иновациите</a:t>
                      </a:r>
                      <a:r>
                        <a:rPr lang="ru-RU" sz="600" dirty="0">
                          <a:effectLst/>
                        </a:rPr>
                        <a:t> и </a:t>
                      </a:r>
                      <a:r>
                        <a:rPr lang="ru-RU" sz="600" dirty="0" err="1">
                          <a:effectLst/>
                        </a:rPr>
                        <a:t>растежа</a:t>
                      </a:r>
                      <a:r>
                        <a:rPr lang="ru-RU" sz="600">
                          <a:effectLst/>
                        </a:rPr>
                        <a:t>-ЦУ </a:t>
                      </a:r>
                      <a:r>
                        <a:rPr lang="ru-RU" sz="600">
                          <a:effectLst/>
                        </a:rPr>
                        <a:t>( </a:t>
                      </a:r>
                      <a:r>
                        <a:rPr lang="ru-RU" sz="600" smtClean="0">
                          <a:effectLst/>
                        </a:rPr>
                        <a:t>074 </a:t>
                      </a:r>
                      <a:r>
                        <a:rPr lang="ru-RU" sz="600">
                          <a:effectLst/>
                        </a:rPr>
                        <a:t>)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8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6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30.01.2023 - 30.01.2023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8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6120079"/>
                  </a:ext>
                </a:extLst>
              </a:tr>
              <a:tr h="159247">
                <a:tc>
                  <a:txBody>
                    <a:bodyPr/>
                    <a:lstStyle/>
                    <a:p>
                      <a:pPr algn="ctr"/>
                      <a:r>
                        <a:rPr lang="bg-BG" sz="600">
                          <a:effectLst/>
                        </a:rPr>
                        <a:t>Код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600">
                          <a:effectLst/>
                        </a:rPr>
                        <a:t>Описание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600">
                          <a:effectLst/>
                        </a:rPr>
                        <a:t>Брой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600">
                          <a:effectLst/>
                        </a:rPr>
                        <a:t>Сума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>
                        <a:effectLst/>
                      </a:endParaRP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2674938"/>
                  </a:ext>
                </a:extLst>
              </a:tr>
              <a:tr h="159247">
                <a:tc>
                  <a:txBody>
                    <a:bodyPr/>
                    <a:lstStyle/>
                    <a:p>
                      <a:pPr algn="ctr"/>
                      <a:r>
                        <a:rPr lang="en-US" sz="600">
                          <a:effectLst/>
                        </a:rPr>
                        <a:t>10 xxxx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600">
                          <a:effectLst/>
                        </a:rPr>
                        <a:t>Издръжка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600">
                          <a:effectLst/>
                        </a:rPr>
                        <a:t>8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16 301,03 лв.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600" dirty="0">
                        <a:effectLst/>
                      </a:endParaRP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7043557"/>
                  </a:ext>
                </a:extLst>
              </a:tr>
              <a:tr h="278682">
                <a:tc>
                  <a:txBody>
                    <a:bodyPr/>
                    <a:lstStyle/>
                    <a:p>
                      <a:pPr algn="ctr"/>
                      <a:r>
                        <a:rPr lang="en-US" sz="600">
                          <a:effectLst/>
                        </a:rPr>
                        <a:t>88 xxxx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600">
                          <a:effectLst/>
                        </a:rPr>
                        <a:t>Средства на разпореждане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600">
                          <a:effectLst/>
                        </a:rPr>
                        <a:t>6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36 349,24 лв.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600" dirty="0">
                        <a:effectLst/>
                      </a:endParaRP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7949659"/>
                  </a:ext>
                </a:extLst>
              </a:tr>
              <a:tr h="159247">
                <a:tc gridSpan="2"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Общо: 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600">
                          <a:effectLst/>
                        </a:rPr>
                        <a:t>14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52 650,27 лв.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600" dirty="0">
                        <a:effectLst/>
                      </a:endParaRP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6629936"/>
                  </a:ext>
                </a:extLst>
              </a:tr>
              <a:tr h="159247">
                <a:tc gridSpan="5">
                  <a:txBody>
                    <a:bodyPr/>
                    <a:lstStyle/>
                    <a:p>
                      <a:r>
                        <a:rPr lang="en-US" sz="600" dirty="0" smtClean="0"/>
                        <a:t> </a:t>
                      </a:r>
                      <a:endParaRPr lang="en-US" sz="600" dirty="0"/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8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2812037"/>
                  </a:ext>
                </a:extLst>
              </a:tr>
              <a:tr h="159247">
                <a:tc gridSpan="5">
                  <a:txBody>
                    <a:bodyPr/>
                    <a:lstStyle/>
                    <a:p>
                      <a:r>
                        <a:rPr lang="en-US" sz="600"/>
                        <a:t> 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8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2858054"/>
                  </a:ext>
                </a:extLst>
              </a:tr>
              <a:tr h="159247">
                <a:tc gridSpan="2">
                  <a:txBody>
                    <a:bodyPr/>
                    <a:lstStyle/>
                    <a:p>
                      <a:pPr algn="l"/>
                      <a:r>
                        <a:rPr lang="bg-BG" sz="600" dirty="0">
                          <a:effectLst/>
                        </a:rPr>
                        <a:t>БАИ ( </a:t>
                      </a:r>
                      <a:r>
                        <a:rPr lang="bg-BG" sz="600" dirty="0" smtClean="0">
                          <a:effectLst/>
                        </a:rPr>
                        <a:t>074 </a:t>
                      </a:r>
                      <a:r>
                        <a:rPr lang="bg-BG" sz="600" dirty="0">
                          <a:effectLst/>
                        </a:rPr>
                        <a:t>)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8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6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30.01.2023 - 30.01.2023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8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5716598"/>
                  </a:ext>
                </a:extLst>
              </a:tr>
              <a:tr h="159247">
                <a:tc>
                  <a:txBody>
                    <a:bodyPr/>
                    <a:lstStyle/>
                    <a:p>
                      <a:pPr algn="ctr"/>
                      <a:r>
                        <a:rPr lang="bg-BG" sz="600">
                          <a:effectLst/>
                        </a:rPr>
                        <a:t>Код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600">
                          <a:effectLst/>
                        </a:rPr>
                        <a:t>Описание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600">
                          <a:effectLst/>
                        </a:rPr>
                        <a:t>Брой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600">
                          <a:effectLst/>
                        </a:rPr>
                        <a:t>Сума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>
                        <a:effectLst/>
                      </a:endParaRP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7866082"/>
                  </a:ext>
                </a:extLst>
              </a:tr>
              <a:tr h="636988">
                <a:tc>
                  <a:txBody>
                    <a:bodyPr/>
                    <a:lstStyle/>
                    <a:p>
                      <a:pPr algn="ctr"/>
                      <a:r>
                        <a:rPr lang="en-US" sz="600">
                          <a:effectLst/>
                        </a:rPr>
                        <a:t>01 xxxx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6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600">
                          <a:effectLst/>
                        </a:rPr>
                        <a:t>1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1 319,89 лв.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600" dirty="0">
                        <a:effectLst/>
                      </a:endParaRP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4577475"/>
                  </a:ext>
                </a:extLst>
              </a:tr>
              <a:tr h="159247">
                <a:tc>
                  <a:txBody>
                    <a:bodyPr/>
                    <a:lstStyle/>
                    <a:p>
                      <a:pPr algn="ctr"/>
                      <a:r>
                        <a:rPr lang="en-US" sz="600">
                          <a:effectLst/>
                        </a:rPr>
                        <a:t>10 xxxx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600">
                          <a:effectLst/>
                        </a:rPr>
                        <a:t>Издръжка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600">
                          <a:effectLst/>
                        </a:rPr>
                        <a:t>17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13 388,03 лв.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600" dirty="0">
                        <a:effectLst/>
                      </a:endParaRP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6149955"/>
                  </a:ext>
                </a:extLst>
              </a:tr>
              <a:tr h="159247">
                <a:tc gridSpan="2"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Общо: 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600">
                          <a:effectLst/>
                        </a:rPr>
                        <a:t>18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14 707,92 лв.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600" dirty="0">
                        <a:effectLst/>
                      </a:endParaRP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4381956"/>
                  </a:ext>
                </a:extLst>
              </a:tr>
              <a:tr h="159247">
                <a:tc gridSpan="5">
                  <a:txBody>
                    <a:bodyPr/>
                    <a:lstStyle/>
                    <a:p>
                      <a:r>
                        <a:rPr lang="en-US" sz="600" dirty="0"/>
                        <a:t> 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8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9377003"/>
                  </a:ext>
                </a:extLst>
              </a:tr>
              <a:tr h="159247">
                <a:tc gridSpan="5">
                  <a:txBody>
                    <a:bodyPr/>
                    <a:lstStyle/>
                    <a:p>
                      <a:r>
                        <a:rPr lang="en-US" sz="600" dirty="0"/>
                        <a:t> 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8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02941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67025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157</Words>
  <Application>Microsoft Office PowerPoint</Application>
  <PresentationFormat>Widescreen</PresentationFormat>
  <Paragraphs>65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2023-01-30T06:32:58Z</dcterms:created>
  <dcterms:modified xsi:type="dcterms:W3CDTF">2023-01-30T06:35:26Z</dcterms:modified>
</cp:coreProperties>
</file>