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A154-AD0D-482E-87C9-C0746A04423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9B7-55B2-4DD2-B3C8-BFCB60E4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433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A154-AD0D-482E-87C9-C0746A04423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9B7-55B2-4DD2-B3C8-BFCB60E4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824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A154-AD0D-482E-87C9-C0746A04423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9B7-55B2-4DD2-B3C8-BFCB60E4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775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A154-AD0D-482E-87C9-C0746A04423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9B7-55B2-4DD2-B3C8-BFCB60E4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970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A154-AD0D-482E-87C9-C0746A04423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9B7-55B2-4DD2-B3C8-BFCB60E4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294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A154-AD0D-482E-87C9-C0746A04423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9B7-55B2-4DD2-B3C8-BFCB60E4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650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A154-AD0D-482E-87C9-C0746A04423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9B7-55B2-4DD2-B3C8-BFCB60E4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61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A154-AD0D-482E-87C9-C0746A04423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9B7-55B2-4DD2-B3C8-BFCB60E4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090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A154-AD0D-482E-87C9-C0746A04423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9B7-55B2-4DD2-B3C8-BFCB60E4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2322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A154-AD0D-482E-87C9-C0746A04423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9B7-55B2-4DD2-B3C8-BFCB60E4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326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5A154-AD0D-482E-87C9-C0746A04423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449B7-55B2-4DD2-B3C8-BFCB60E4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30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5A154-AD0D-482E-87C9-C0746A04423A}" type="datetimeFigureOut">
              <a:rPr lang="en-US" smtClean="0"/>
              <a:t>1/27/2023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449B7-55B2-4DD2-B3C8-BFCB60E4C4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84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8958638"/>
              </p:ext>
            </p:extLst>
          </p:nvPr>
        </p:nvGraphicFramePr>
        <p:xfrm>
          <a:off x="575036" y="358220"/>
          <a:ext cx="11321590" cy="6293239"/>
        </p:xfrm>
        <a:graphic>
          <a:graphicData uri="http://schemas.openxmlformats.org/drawingml/2006/table">
            <a:tbl>
              <a:tblPr/>
              <a:tblGrid>
                <a:gridCol w="2264318">
                  <a:extLst>
                    <a:ext uri="{9D8B030D-6E8A-4147-A177-3AD203B41FA5}">
                      <a16:colId xmlns:a16="http://schemas.microsoft.com/office/drawing/2014/main" val="491422421"/>
                    </a:ext>
                  </a:extLst>
                </a:gridCol>
                <a:gridCol w="2264318">
                  <a:extLst>
                    <a:ext uri="{9D8B030D-6E8A-4147-A177-3AD203B41FA5}">
                      <a16:colId xmlns:a16="http://schemas.microsoft.com/office/drawing/2014/main" val="766020894"/>
                    </a:ext>
                  </a:extLst>
                </a:gridCol>
                <a:gridCol w="2264318">
                  <a:extLst>
                    <a:ext uri="{9D8B030D-6E8A-4147-A177-3AD203B41FA5}">
                      <a16:colId xmlns:a16="http://schemas.microsoft.com/office/drawing/2014/main" val="1145128665"/>
                    </a:ext>
                  </a:extLst>
                </a:gridCol>
                <a:gridCol w="2264318">
                  <a:extLst>
                    <a:ext uri="{9D8B030D-6E8A-4147-A177-3AD203B41FA5}">
                      <a16:colId xmlns:a16="http://schemas.microsoft.com/office/drawing/2014/main" val="2184259777"/>
                    </a:ext>
                  </a:extLst>
                </a:gridCol>
                <a:gridCol w="2264318">
                  <a:extLst>
                    <a:ext uri="{9D8B030D-6E8A-4147-A177-3AD203B41FA5}">
                      <a16:colId xmlns:a16="http://schemas.microsoft.com/office/drawing/2014/main" val="3011917907"/>
                    </a:ext>
                  </a:extLst>
                </a:gridCol>
              </a:tblGrid>
              <a:tr h="1203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5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1629285"/>
                  </a:ext>
                </a:extLst>
              </a:tr>
              <a:tr h="212475">
                <a:tc gridSpan="2"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М-во на иновациите и растежа ( 074******* 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27.01.2023 - 27.01.2023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151017"/>
                  </a:ext>
                </a:extLst>
              </a:tr>
              <a:tr h="120311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262054"/>
                  </a:ext>
                </a:extLst>
              </a:tr>
              <a:tr h="673301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01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153 154,32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0441459"/>
                  </a:ext>
                </a:extLst>
              </a:tr>
              <a:tr h="120311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5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5 061,50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852933"/>
                  </a:ext>
                </a:extLst>
              </a:tr>
              <a:tr h="212475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88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3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4 115,99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5779607"/>
                  </a:ext>
                </a:extLst>
              </a:tr>
              <a:tr h="120311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12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162 331,81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6861969"/>
                  </a:ext>
                </a:extLst>
              </a:tr>
              <a:tr h="120311">
                <a:tc gridSpan="5">
                  <a:txBody>
                    <a:bodyPr/>
                    <a:lstStyle/>
                    <a:p>
                      <a:r>
                        <a:rPr lang="en-US" sz="50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237022"/>
                  </a:ext>
                </a:extLst>
              </a:tr>
              <a:tr h="120311">
                <a:tc gridSpan="5">
                  <a:txBody>
                    <a:bodyPr/>
                    <a:lstStyle/>
                    <a:p>
                      <a:r>
                        <a:rPr lang="en-US" sz="50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0969686"/>
                  </a:ext>
                </a:extLst>
              </a:tr>
              <a:tr h="120311">
                <a:tc gridSpan="5">
                  <a:txBody>
                    <a:bodyPr/>
                    <a:lstStyle/>
                    <a:p>
                      <a:r>
                        <a:rPr lang="en-US" sz="50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199918"/>
                  </a:ext>
                </a:extLst>
              </a:tr>
              <a:tr h="120311">
                <a:tc gridSpan="5">
                  <a:txBody>
                    <a:bodyPr/>
                    <a:lstStyle/>
                    <a:p>
                      <a:r>
                        <a:rPr lang="en-US" sz="50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921787"/>
                  </a:ext>
                </a:extLst>
              </a:tr>
              <a:tr h="120311">
                <a:tc gridSpan="5">
                  <a:txBody>
                    <a:bodyPr/>
                    <a:lstStyle/>
                    <a:p>
                      <a:pPr algn="ctr"/>
                      <a:r>
                        <a:rPr lang="bg-BG" sz="5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0100342"/>
                  </a:ext>
                </a:extLst>
              </a:tr>
              <a:tr h="212475">
                <a:tc gridSpan="2">
                  <a:txBody>
                    <a:bodyPr/>
                    <a:lstStyle/>
                    <a:p>
                      <a:pPr algn="l"/>
                      <a:r>
                        <a:rPr lang="ru-RU" sz="500" dirty="0">
                          <a:effectLst/>
                        </a:rPr>
                        <a:t>М-во на </a:t>
                      </a:r>
                      <a:r>
                        <a:rPr lang="ru-RU" sz="500" dirty="0" err="1">
                          <a:effectLst/>
                        </a:rPr>
                        <a:t>иновациите</a:t>
                      </a:r>
                      <a:r>
                        <a:rPr lang="ru-RU" sz="500" dirty="0">
                          <a:effectLst/>
                        </a:rPr>
                        <a:t> и </a:t>
                      </a:r>
                      <a:r>
                        <a:rPr lang="ru-RU" sz="500" dirty="0" err="1">
                          <a:effectLst/>
                        </a:rPr>
                        <a:t>растежа</a:t>
                      </a:r>
                      <a:r>
                        <a:rPr lang="ru-RU" sz="500">
                          <a:effectLst/>
                        </a:rPr>
                        <a:t>-ЦУ </a:t>
                      </a:r>
                      <a:r>
                        <a:rPr lang="ru-RU" sz="500">
                          <a:effectLst/>
                        </a:rPr>
                        <a:t>( </a:t>
                      </a:r>
                      <a:r>
                        <a:rPr lang="ru-RU" sz="500" smtClean="0">
                          <a:effectLst/>
                        </a:rPr>
                        <a:t>074 </a:t>
                      </a:r>
                      <a:r>
                        <a:rPr lang="ru-RU" sz="500">
                          <a:effectLst/>
                        </a:rPr>
                        <a:t>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27.01.2023 - 27.01.2023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3202705"/>
                  </a:ext>
                </a:extLst>
              </a:tr>
              <a:tr h="120311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5441790"/>
                  </a:ext>
                </a:extLst>
              </a:tr>
              <a:tr h="673301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01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1 014,32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3889936"/>
                  </a:ext>
                </a:extLst>
              </a:tr>
              <a:tr h="120311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2 260,40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6392920"/>
                  </a:ext>
                </a:extLst>
              </a:tr>
              <a:tr h="212475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88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10,00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7646274"/>
                  </a:ext>
                </a:extLst>
              </a:tr>
              <a:tr h="120311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4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3 284,72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3377690"/>
                  </a:ext>
                </a:extLst>
              </a:tr>
              <a:tr h="120311">
                <a:tc gridSpan="5">
                  <a:txBody>
                    <a:bodyPr/>
                    <a:lstStyle/>
                    <a:p>
                      <a:r>
                        <a:rPr lang="en-US" sz="500" dirty="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360151"/>
                  </a:ext>
                </a:extLst>
              </a:tr>
              <a:tr h="120311">
                <a:tc gridSpan="5">
                  <a:txBody>
                    <a:bodyPr/>
                    <a:lstStyle/>
                    <a:p>
                      <a:r>
                        <a:rPr lang="en-US" sz="500" dirty="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7280935"/>
                  </a:ext>
                </a:extLst>
              </a:tr>
              <a:tr h="120311">
                <a:tc gridSpan="2">
                  <a:txBody>
                    <a:bodyPr/>
                    <a:lstStyle/>
                    <a:p>
                      <a:pPr algn="l"/>
                      <a:r>
                        <a:rPr lang="bg-BG" sz="500" dirty="0">
                          <a:effectLst/>
                        </a:rPr>
                        <a:t>БАИ ( </a:t>
                      </a:r>
                      <a:r>
                        <a:rPr lang="bg-BG" sz="500" dirty="0" smtClean="0">
                          <a:effectLst/>
                        </a:rPr>
                        <a:t>074 </a:t>
                      </a:r>
                      <a:r>
                        <a:rPr lang="bg-BG" sz="500" dirty="0">
                          <a:effectLst/>
                        </a:rPr>
                        <a:t>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27.01.2023 - 27.01.2023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156429"/>
                  </a:ext>
                </a:extLst>
              </a:tr>
              <a:tr h="203186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dirty="0">
                          <a:effectLst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1353699"/>
                  </a:ext>
                </a:extLst>
              </a:tr>
              <a:tr h="120311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 dirty="0">
                          <a:effectLst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2 591,70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5298382"/>
                  </a:ext>
                </a:extLst>
              </a:tr>
              <a:tr h="120311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 dirty="0">
                          <a:effectLst/>
                        </a:rPr>
                        <a:t>Общо: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2 591,70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317150"/>
                  </a:ext>
                </a:extLst>
              </a:tr>
              <a:tr h="120311">
                <a:tc gridSpan="5">
                  <a:txBody>
                    <a:bodyPr/>
                    <a:lstStyle/>
                    <a:p>
                      <a:r>
                        <a:rPr lang="en-US" sz="500" dirty="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6000424"/>
                  </a:ext>
                </a:extLst>
              </a:tr>
              <a:tr h="120311">
                <a:tc gridSpan="5">
                  <a:txBody>
                    <a:bodyPr/>
                    <a:lstStyle/>
                    <a:p>
                      <a:r>
                        <a:rPr lang="en-US" sz="500" dirty="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1415508"/>
                  </a:ext>
                </a:extLst>
              </a:tr>
              <a:tr h="120311">
                <a:tc gridSpan="2">
                  <a:txBody>
                    <a:bodyPr/>
                    <a:lstStyle/>
                    <a:p>
                      <a:pPr algn="l"/>
                      <a:r>
                        <a:rPr lang="bg-BG" sz="500" dirty="0">
                          <a:effectLst/>
                        </a:rPr>
                        <a:t>ИАНМСП ( </a:t>
                      </a:r>
                      <a:r>
                        <a:rPr lang="bg-BG" sz="500" dirty="0" smtClean="0">
                          <a:effectLst/>
                        </a:rPr>
                        <a:t>074 </a:t>
                      </a:r>
                      <a:r>
                        <a:rPr lang="bg-BG" sz="500" dirty="0">
                          <a:effectLst/>
                        </a:rPr>
                        <a:t>)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5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27.01.2023 - 27.01.2023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0288108"/>
                  </a:ext>
                </a:extLst>
              </a:tr>
              <a:tr h="120311"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Код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Описание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>
                          <a:effectLst/>
                        </a:rPr>
                        <a:t>Брой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500" dirty="0">
                          <a:effectLst/>
                        </a:rPr>
                        <a:t>Сума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5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695243"/>
                  </a:ext>
                </a:extLst>
              </a:tr>
              <a:tr h="673301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01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5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3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 dirty="0">
                          <a:effectLst/>
                        </a:rPr>
                        <a:t>152 140,00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6205051"/>
                  </a:ext>
                </a:extLst>
              </a:tr>
              <a:tr h="120311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10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Издръжка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1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 dirty="0">
                          <a:effectLst/>
                        </a:rPr>
                        <a:t>209,40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253666"/>
                  </a:ext>
                </a:extLst>
              </a:tr>
              <a:tr h="212475">
                <a:tc>
                  <a:txBody>
                    <a:bodyPr/>
                    <a:lstStyle/>
                    <a:p>
                      <a:pPr algn="ctr"/>
                      <a:r>
                        <a:rPr lang="en-US" sz="500">
                          <a:effectLst/>
                        </a:rPr>
                        <a:t>88 xxxx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500">
                          <a:effectLst/>
                        </a:rPr>
                        <a:t>Средства на разпореждане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2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 dirty="0">
                          <a:effectLst/>
                        </a:rPr>
                        <a:t>4 105,99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7145259"/>
                  </a:ext>
                </a:extLst>
              </a:tr>
              <a:tr h="120311">
                <a:tc gridSpan="2">
                  <a:txBody>
                    <a:bodyPr/>
                    <a:lstStyle/>
                    <a:p>
                      <a:pPr algn="r"/>
                      <a:r>
                        <a:rPr lang="bg-BG" sz="500">
                          <a:effectLst/>
                        </a:rPr>
                        <a:t>Общо: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500">
                          <a:effectLst/>
                        </a:rPr>
                        <a:t>6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500" dirty="0">
                          <a:effectLst/>
                        </a:rPr>
                        <a:t>156 455,39 лв.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500" dirty="0">
                        <a:effectLst/>
                      </a:endParaRP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7608094"/>
                  </a:ext>
                </a:extLst>
              </a:tr>
              <a:tr h="120311">
                <a:tc gridSpan="5">
                  <a:txBody>
                    <a:bodyPr/>
                    <a:lstStyle/>
                    <a:p>
                      <a:r>
                        <a:rPr lang="en-US" sz="50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042871"/>
                  </a:ext>
                </a:extLst>
              </a:tr>
              <a:tr h="120311">
                <a:tc gridSpan="5">
                  <a:txBody>
                    <a:bodyPr/>
                    <a:lstStyle/>
                    <a:p>
                      <a:r>
                        <a:rPr lang="en-US" sz="500" dirty="0"/>
                        <a:t> </a:t>
                      </a:r>
                    </a:p>
                  </a:txBody>
                  <a:tcPr marL="23269" marR="23269" marT="11635" marB="1163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C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4052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1170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213</Words>
  <Application>Microsoft Office PowerPoint</Application>
  <PresentationFormat>Widescreen</PresentationFormat>
  <Paragraphs>88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2023-01-27T07:13:22Z</dcterms:created>
  <dcterms:modified xsi:type="dcterms:W3CDTF">2023-01-27T07:16:53Z</dcterms:modified>
</cp:coreProperties>
</file>