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3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7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7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2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5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6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9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2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3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5A154-AD0D-482E-87C9-C0746A04423A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49B7-55B2-4DD2-B3C8-BFCB60E4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4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58638"/>
              </p:ext>
            </p:extLst>
          </p:nvPr>
        </p:nvGraphicFramePr>
        <p:xfrm>
          <a:off x="575036" y="358220"/>
          <a:ext cx="11321590" cy="6293239"/>
        </p:xfrm>
        <a:graphic>
          <a:graphicData uri="http://schemas.openxmlformats.org/drawingml/2006/table">
            <a:tbl>
              <a:tblPr/>
              <a:tblGrid>
                <a:gridCol w="2264318">
                  <a:extLst>
                    <a:ext uri="{9D8B030D-6E8A-4147-A177-3AD203B41FA5}">
                      <a16:colId xmlns:a16="http://schemas.microsoft.com/office/drawing/2014/main" val="491422421"/>
                    </a:ext>
                  </a:extLst>
                </a:gridCol>
                <a:gridCol w="2264318">
                  <a:extLst>
                    <a:ext uri="{9D8B030D-6E8A-4147-A177-3AD203B41FA5}">
                      <a16:colId xmlns:a16="http://schemas.microsoft.com/office/drawing/2014/main" val="766020894"/>
                    </a:ext>
                  </a:extLst>
                </a:gridCol>
                <a:gridCol w="2264318">
                  <a:extLst>
                    <a:ext uri="{9D8B030D-6E8A-4147-A177-3AD203B41FA5}">
                      <a16:colId xmlns:a16="http://schemas.microsoft.com/office/drawing/2014/main" val="1145128665"/>
                    </a:ext>
                  </a:extLst>
                </a:gridCol>
                <a:gridCol w="2264318">
                  <a:extLst>
                    <a:ext uri="{9D8B030D-6E8A-4147-A177-3AD203B41FA5}">
                      <a16:colId xmlns:a16="http://schemas.microsoft.com/office/drawing/2014/main" val="2184259777"/>
                    </a:ext>
                  </a:extLst>
                </a:gridCol>
                <a:gridCol w="2264318">
                  <a:extLst>
                    <a:ext uri="{9D8B030D-6E8A-4147-A177-3AD203B41FA5}">
                      <a16:colId xmlns:a16="http://schemas.microsoft.com/office/drawing/2014/main" val="3011917907"/>
                    </a:ext>
                  </a:extLst>
                </a:gridCol>
              </a:tblGrid>
              <a:tr h="1203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629285"/>
                  </a:ext>
                </a:extLst>
              </a:tr>
              <a:tr h="212475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27.01.2023 - 27.01.2023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151017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62054"/>
                  </a:ext>
                </a:extLst>
              </a:tr>
              <a:tr h="6733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153 154,32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441459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5 061,50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52933"/>
                  </a:ext>
                </a:extLst>
              </a:tr>
              <a:tr h="21247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4 115,99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779607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162 331,81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861969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237022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69686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199918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21787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00342"/>
                  </a:ext>
                </a:extLst>
              </a:tr>
              <a:tr h="212475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 dirty="0">
                          <a:effectLst/>
                        </a:rPr>
                        <a:t>М-во на </a:t>
                      </a:r>
                      <a:r>
                        <a:rPr lang="ru-RU" sz="500" dirty="0" err="1">
                          <a:effectLst/>
                        </a:rPr>
                        <a:t>иновациите</a:t>
                      </a:r>
                      <a:r>
                        <a:rPr lang="ru-RU" sz="500" dirty="0">
                          <a:effectLst/>
                        </a:rPr>
                        <a:t> и </a:t>
                      </a:r>
                      <a:r>
                        <a:rPr lang="ru-RU" sz="500" dirty="0" err="1">
                          <a:effectLst/>
                        </a:rPr>
                        <a:t>растежа</a:t>
                      </a:r>
                      <a:r>
                        <a:rPr lang="ru-RU" sz="500">
                          <a:effectLst/>
                        </a:rPr>
                        <a:t>-ЦУ </a:t>
                      </a:r>
                      <a:r>
                        <a:rPr lang="ru-RU" sz="500">
                          <a:effectLst/>
                        </a:rPr>
                        <a:t>( </a:t>
                      </a:r>
                      <a:r>
                        <a:rPr lang="ru-RU" sz="500" smtClean="0">
                          <a:effectLst/>
                        </a:rPr>
                        <a:t>074 </a:t>
                      </a:r>
                      <a:r>
                        <a:rPr lang="ru-RU" sz="500">
                          <a:effectLst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27.01.2023 - 27.01.2023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202705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41790"/>
                  </a:ext>
                </a:extLst>
              </a:tr>
              <a:tr h="6733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1 014,32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9936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2 260,40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92920"/>
                  </a:ext>
                </a:extLst>
              </a:tr>
              <a:tr h="21247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46274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3 284,72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377690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360151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280935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 dirty="0">
                          <a:effectLst/>
                        </a:rPr>
                        <a:t>БАИ ( </a:t>
                      </a:r>
                      <a:r>
                        <a:rPr lang="bg-BG" sz="500" dirty="0" smtClean="0">
                          <a:effectLst/>
                        </a:rPr>
                        <a:t>074 </a:t>
                      </a:r>
                      <a:r>
                        <a:rPr lang="bg-BG" sz="500" dirty="0">
                          <a:effectLst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27.01.2023 - 27.01.2023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156429"/>
                  </a:ext>
                </a:extLst>
              </a:tr>
              <a:tr h="203186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dirty="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353699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 dirty="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2 591,70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98382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 dirty="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2 591,70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17150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000424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415508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 dirty="0">
                          <a:effectLst/>
                        </a:rPr>
                        <a:t>ИАНМСП ( </a:t>
                      </a:r>
                      <a:r>
                        <a:rPr lang="bg-BG" sz="500" dirty="0" smtClean="0">
                          <a:effectLst/>
                        </a:rPr>
                        <a:t>074 </a:t>
                      </a:r>
                      <a:r>
                        <a:rPr lang="bg-BG" sz="500" dirty="0">
                          <a:effectLst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27.01.2023 - 27.01.2023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288108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dirty="0">
                          <a:effectLst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95243"/>
                  </a:ext>
                </a:extLst>
              </a:tr>
              <a:tr h="6733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3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 dirty="0">
                          <a:effectLst/>
                        </a:rPr>
                        <a:t>152 140,00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205051"/>
                  </a:ext>
                </a:extLst>
              </a:tr>
              <a:tr h="12031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 dirty="0">
                          <a:effectLst/>
                        </a:rPr>
                        <a:t>209,40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3666"/>
                  </a:ext>
                </a:extLst>
              </a:tr>
              <a:tr h="21247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 dirty="0">
                          <a:effectLst/>
                        </a:rPr>
                        <a:t>4 105,99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145259"/>
                  </a:ext>
                </a:extLst>
              </a:tr>
              <a:tr h="12031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 dirty="0">
                          <a:effectLst/>
                        </a:rPr>
                        <a:t>156 455,39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08094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42871"/>
                  </a:ext>
                </a:extLst>
              </a:tr>
              <a:tr h="120311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052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17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213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2023-01-27T07:13:22Z</dcterms:created>
  <dcterms:modified xsi:type="dcterms:W3CDTF">2023-01-27T07:16:53Z</dcterms:modified>
</cp:coreProperties>
</file>