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4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3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2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3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0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8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3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2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1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1C824-1E2F-4B68-A7B0-4CA604A50B8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66B2F-E8CD-414C-8075-40B805D9F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8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263849"/>
              </p:ext>
            </p:extLst>
          </p:nvPr>
        </p:nvGraphicFramePr>
        <p:xfrm>
          <a:off x="1249962" y="595620"/>
          <a:ext cx="10117120" cy="6040065"/>
        </p:xfrm>
        <a:graphic>
          <a:graphicData uri="http://schemas.openxmlformats.org/drawingml/2006/table">
            <a:tbl>
              <a:tblPr/>
              <a:tblGrid>
                <a:gridCol w="2023424">
                  <a:extLst>
                    <a:ext uri="{9D8B030D-6E8A-4147-A177-3AD203B41FA5}">
                      <a16:colId xmlns:a16="http://schemas.microsoft.com/office/drawing/2014/main" val="2933771962"/>
                    </a:ext>
                  </a:extLst>
                </a:gridCol>
                <a:gridCol w="2023424">
                  <a:extLst>
                    <a:ext uri="{9D8B030D-6E8A-4147-A177-3AD203B41FA5}">
                      <a16:colId xmlns:a16="http://schemas.microsoft.com/office/drawing/2014/main" val="894131713"/>
                    </a:ext>
                  </a:extLst>
                </a:gridCol>
                <a:gridCol w="2023424">
                  <a:extLst>
                    <a:ext uri="{9D8B030D-6E8A-4147-A177-3AD203B41FA5}">
                      <a16:colId xmlns:a16="http://schemas.microsoft.com/office/drawing/2014/main" val="1181193523"/>
                    </a:ext>
                  </a:extLst>
                </a:gridCol>
                <a:gridCol w="2023424">
                  <a:extLst>
                    <a:ext uri="{9D8B030D-6E8A-4147-A177-3AD203B41FA5}">
                      <a16:colId xmlns:a16="http://schemas.microsoft.com/office/drawing/2014/main" val="3595982031"/>
                    </a:ext>
                  </a:extLst>
                </a:gridCol>
                <a:gridCol w="2023424">
                  <a:extLst>
                    <a:ext uri="{9D8B030D-6E8A-4147-A177-3AD203B41FA5}">
                      <a16:colId xmlns:a16="http://schemas.microsoft.com/office/drawing/2014/main" val="293082600"/>
                    </a:ext>
                  </a:extLst>
                </a:gridCol>
              </a:tblGrid>
              <a:tr h="1548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240725"/>
                  </a:ext>
                </a:extLst>
              </a:tr>
              <a:tr h="273320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25.01.2023 - 25.01.2023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460239"/>
                  </a:ext>
                </a:extLst>
              </a:tr>
              <a:tr h="154847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643369"/>
                  </a:ext>
                </a:extLst>
              </a:tr>
              <a:tr h="86568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1 944 165,58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043432"/>
                  </a:ext>
                </a:extLst>
              </a:tr>
              <a:tr h="15484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4 201,50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806215"/>
                  </a:ext>
                </a:extLst>
              </a:tr>
              <a:tr h="15484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989497"/>
                  </a:ext>
                </a:extLst>
              </a:tr>
              <a:tr h="27332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2 702,90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386801"/>
                  </a:ext>
                </a:extLst>
              </a:tr>
              <a:tr h="154847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1 951 139,98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803608"/>
                  </a:ext>
                </a:extLst>
              </a:tr>
              <a:tr h="154847">
                <a:tc gridSpan="5">
                  <a:txBody>
                    <a:bodyPr/>
                    <a:lstStyle/>
                    <a:p>
                      <a:pPr algn="ctr"/>
                      <a:r>
                        <a:rPr lang="en-US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89531"/>
                  </a:ext>
                </a:extLst>
              </a:tr>
              <a:tr h="154847">
                <a:tc gridSpan="5">
                  <a:txBody>
                    <a:bodyPr/>
                    <a:lstStyle/>
                    <a:p>
                      <a:pPr algn="ctr"/>
                      <a:r>
                        <a:rPr lang="en-US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966185"/>
                  </a:ext>
                </a:extLst>
              </a:tr>
              <a:tr h="154847">
                <a:tc gridSpan="5">
                  <a:txBody>
                    <a:bodyPr/>
                    <a:lstStyle/>
                    <a:p>
                      <a:pPr algn="ctr"/>
                      <a:r>
                        <a:rPr lang="en-US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225137"/>
                  </a:ext>
                </a:extLst>
              </a:tr>
              <a:tr h="154847">
                <a:tc gridSpan="5">
                  <a:txBody>
                    <a:bodyPr/>
                    <a:lstStyle/>
                    <a:p>
                      <a:pPr algn="ctr"/>
                      <a:r>
                        <a:rPr lang="en-US" sz="6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627431"/>
                  </a:ext>
                </a:extLst>
              </a:tr>
              <a:tr h="1548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721102"/>
                  </a:ext>
                </a:extLst>
              </a:tr>
              <a:tr h="273320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 dirty="0">
                          <a:effectLst/>
                        </a:rPr>
                        <a:t>М-во на </a:t>
                      </a:r>
                      <a:r>
                        <a:rPr lang="ru-RU" sz="600" dirty="0" err="1">
                          <a:effectLst/>
                        </a:rPr>
                        <a:t>иновациите</a:t>
                      </a:r>
                      <a:r>
                        <a:rPr lang="ru-RU" sz="600" dirty="0">
                          <a:effectLst/>
                        </a:rPr>
                        <a:t> и </a:t>
                      </a:r>
                      <a:r>
                        <a:rPr lang="ru-RU" sz="600" dirty="0" err="1">
                          <a:effectLst/>
                        </a:rPr>
                        <a:t>растежа</a:t>
                      </a:r>
                      <a:r>
                        <a:rPr lang="ru-RU" sz="600" dirty="0">
                          <a:effectLst/>
                        </a:rPr>
                        <a:t>-ЦУ </a:t>
                      </a:r>
                      <a:r>
                        <a:rPr lang="ru-RU" sz="600">
                          <a:effectLst/>
                        </a:rPr>
                        <a:t>( </a:t>
                      </a:r>
                      <a:r>
                        <a:rPr lang="ru-RU" sz="600" smtClean="0">
                          <a:effectLst/>
                        </a:rPr>
                        <a:t>074 </a:t>
                      </a:r>
                      <a:r>
                        <a:rPr lang="ru-RU" sz="600" dirty="0">
                          <a:effectLst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25.01.2023 - 25.01.2023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42612"/>
                  </a:ext>
                </a:extLst>
              </a:tr>
              <a:tr h="154847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232237"/>
                  </a:ext>
                </a:extLst>
              </a:tr>
              <a:tr h="865686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1 944 165,58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569783"/>
                  </a:ext>
                </a:extLst>
              </a:tr>
              <a:tr h="15484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4 201,50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932037"/>
                  </a:ext>
                </a:extLst>
              </a:tr>
              <a:tr h="15484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659491"/>
                  </a:ext>
                </a:extLst>
              </a:tr>
              <a:tr h="27332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418098"/>
                  </a:ext>
                </a:extLst>
              </a:tr>
              <a:tr h="154847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8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1 948 457,08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188155"/>
                  </a:ext>
                </a:extLst>
              </a:tr>
              <a:tr h="154847">
                <a:tc gridSpan="5">
                  <a:txBody>
                    <a:bodyPr/>
                    <a:lstStyle/>
                    <a:p>
                      <a:pPr algn="ctr"/>
                      <a:r>
                        <a:rPr lang="en-US" sz="600" dirty="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58014"/>
                  </a:ext>
                </a:extLst>
              </a:tr>
              <a:tr h="154847">
                <a:tc gridSpan="5">
                  <a:txBody>
                    <a:bodyPr/>
                    <a:lstStyle/>
                    <a:p>
                      <a:pPr algn="ctr"/>
                      <a:r>
                        <a:rPr lang="en-US" sz="600" dirty="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173666"/>
                  </a:ext>
                </a:extLst>
              </a:tr>
              <a:tr h="154847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 dirty="0">
                          <a:effectLst/>
                        </a:rPr>
                        <a:t>БАИ ( </a:t>
                      </a:r>
                      <a:r>
                        <a:rPr lang="bg-BG" sz="600" dirty="0" smtClean="0">
                          <a:effectLst/>
                        </a:rPr>
                        <a:t>074 </a:t>
                      </a:r>
                      <a:r>
                        <a:rPr lang="bg-BG" sz="600" dirty="0">
                          <a:effectLst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25.01.2023 - 25.01.2023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663092"/>
                  </a:ext>
                </a:extLst>
              </a:tr>
              <a:tr h="154847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498347"/>
                  </a:ext>
                </a:extLst>
              </a:tr>
              <a:tr h="27332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7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2 682,90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76912"/>
                  </a:ext>
                </a:extLst>
              </a:tr>
              <a:tr h="154847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7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2 682,90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3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997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178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2023-01-25T06:31:04Z</dcterms:created>
  <dcterms:modified xsi:type="dcterms:W3CDTF">2023-01-25T06:35:28Z</dcterms:modified>
</cp:coreProperties>
</file>