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3BCD1-2BAE-4AFC-9FAD-11D5CA73024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9F3D-EAA3-42BF-B5EE-E9687B8A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479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3BCD1-2BAE-4AFC-9FAD-11D5CA73024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9F3D-EAA3-42BF-B5EE-E9687B8A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814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3BCD1-2BAE-4AFC-9FAD-11D5CA73024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9F3D-EAA3-42BF-B5EE-E9687B8A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4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3BCD1-2BAE-4AFC-9FAD-11D5CA73024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9F3D-EAA3-42BF-B5EE-E9687B8A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458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3BCD1-2BAE-4AFC-9FAD-11D5CA73024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9F3D-EAA3-42BF-B5EE-E9687B8A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66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3BCD1-2BAE-4AFC-9FAD-11D5CA73024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9F3D-EAA3-42BF-B5EE-E9687B8A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829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3BCD1-2BAE-4AFC-9FAD-11D5CA73024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9F3D-EAA3-42BF-B5EE-E9687B8A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239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3BCD1-2BAE-4AFC-9FAD-11D5CA73024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9F3D-EAA3-42BF-B5EE-E9687B8A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785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3BCD1-2BAE-4AFC-9FAD-11D5CA73024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9F3D-EAA3-42BF-B5EE-E9687B8A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66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3BCD1-2BAE-4AFC-9FAD-11D5CA73024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9F3D-EAA3-42BF-B5EE-E9687B8A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808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3BCD1-2BAE-4AFC-9FAD-11D5CA73024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9F3D-EAA3-42BF-B5EE-E9687B8A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08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3BCD1-2BAE-4AFC-9FAD-11D5CA73024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89F3D-EAA3-42BF-B5EE-E9687B8A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563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_ob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3818414"/>
          <a:ext cx="10515600" cy="365760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41579999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Изпълни</a:t>
                      </a:r>
                      <a:endParaRPr lang="bg-BG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75361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262938"/>
              </p:ext>
            </p:extLst>
          </p:nvPr>
        </p:nvGraphicFramePr>
        <p:xfrm>
          <a:off x="729843" y="629173"/>
          <a:ext cx="10385570" cy="5588373"/>
        </p:xfrm>
        <a:graphic>
          <a:graphicData uri="http://schemas.openxmlformats.org/drawingml/2006/table">
            <a:tbl>
              <a:tblPr/>
              <a:tblGrid>
                <a:gridCol w="2077114">
                  <a:extLst>
                    <a:ext uri="{9D8B030D-6E8A-4147-A177-3AD203B41FA5}">
                      <a16:colId xmlns:a16="http://schemas.microsoft.com/office/drawing/2014/main" val="3816727378"/>
                    </a:ext>
                  </a:extLst>
                </a:gridCol>
                <a:gridCol w="2077114">
                  <a:extLst>
                    <a:ext uri="{9D8B030D-6E8A-4147-A177-3AD203B41FA5}">
                      <a16:colId xmlns:a16="http://schemas.microsoft.com/office/drawing/2014/main" val="706785687"/>
                    </a:ext>
                  </a:extLst>
                </a:gridCol>
                <a:gridCol w="2077114">
                  <a:extLst>
                    <a:ext uri="{9D8B030D-6E8A-4147-A177-3AD203B41FA5}">
                      <a16:colId xmlns:a16="http://schemas.microsoft.com/office/drawing/2014/main" val="3202619901"/>
                    </a:ext>
                  </a:extLst>
                </a:gridCol>
                <a:gridCol w="2077114">
                  <a:extLst>
                    <a:ext uri="{9D8B030D-6E8A-4147-A177-3AD203B41FA5}">
                      <a16:colId xmlns:a16="http://schemas.microsoft.com/office/drawing/2014/main" val="840382735"/>
                    </a:ext>
                  </a:extLst>
                </a:gridCol>
                <a:gridCol w="2077114">
                  <a:extLst>
                    <a:ext uri="{9D8B030D-6E8A-4147-A177-3AD203B41FA5}">
                      <a16:colId xmlns:a16="http://schemas.microsoft.com/office/drawing/2014/main" val="2656427440"/>
                    </a:ext>
                  </a:extLst>
                </a:gridCol>
              </a:tblGrid>
              <a:tr h="152861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157299"/>
                  </a:ext>
                </a:extLst>
              </a:tr>
              <a:tr h="268146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23.01.2023 - 23.01.2023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322600"/>
                  </a:ext>
                </a:extLst>
              </a:tr>
              <a:tr h="152861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504652"/>
                  </a:ext>
                </a:extLst>
              </a:tr>
              <a:tr h="152861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>
                          <a:effectLst/>
                        </a:rPr>
                        <a:t>5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871,59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295438"/>
                  </a:ext>
                </a:extLst>
              </a:tr>
              <a:tr h="268146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>
                          <a:effectLst/>
                        </a:rPr>
                        <a:t>5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50,00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05681"/>
                  </a:ext>
                </a:extLst>
              </a:tr>
              <a:tr h="498715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93 xxxx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>
                          <a:effectLst/>
                        </a:rPr>
                        <a:t>3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1 171 812,94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405817"/>
                  </a:ext>
                </a:extLst>
              </a:tr>
              <a:tr h="152861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>
                          <a:effectLst/>
                        </a:rPr>
                        <a:t>13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1 172 734,53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64941"/>
                  </a:ext>
                </a:extLst>
              </a:tr>
              <a:tr h="152861">
                <a:tc gridSpan="5">
                  <a:txBody>
                    <a:bodyPr/>
                    <a:lstStyle/>
                    <a:p>
                      <a:r>
                        <a:rPr lang="en-US" sz="60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2323803"/>
                  </a:ext>
                </a:extLst>
              </a:tr>
              <a:tr h="152861">
                <a:tc gridSpan="5">
                  <a:txBody>
                    <a:bodyPr/>
                    <a:lstStyle/>
                    <a:p>
                      <a:r>
                        <a:rPr lang="en-US" sz="60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810575"/>
                  </a:ext>
                </a:extLst>
              </a:tr>
              <a:tr h="152861">
                <a:tc gridSpan="5">
                  <a:txBody>
                    <a:bodyPr/>
                    <a:lstStyle/>
                    <a:p>
                      <a:r>
                        <a:rPr lang="en-US" sz="60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454426"/>
                  </a:ext>
                </a:extLst>
              </a:tr>
              <a:tr h="152861">
                <a:tc gridSpan="5">
                  <a:txBody>
                    <a:bodyPr/>
                    <a:lstStyle/>
                    <a:p>
                      <a:r>
                        <a:rPr lang="en-US" sz="60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1565935"/>
                  </a:ext>
                </a:extLst>
              </a:tr>
              <a:tr h="152861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9093240"/>
                  </a:ext>
                </a:extLst>
              </a:tr>
              <a:tr h="268146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Операции с неуточнен код на бюджетно предприятие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23.01.2023 - 23.01.2023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0295731"/>
                  </a:ext>
                </a:extLst>
              </a:tr>
              <a:tr h="152861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80508"/>
                  </a:ext>
                </a:extLst>
              </a:tr>
              <a:tr h="498715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93 xxxx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>
                          <a:effectLst/>
                        </a:rPr>
                        <a:t>2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0,00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 dirty="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264995"/>
                  </a:ext>
                </a:extLst>
              </a:tr>
              <a:tr h="152861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>
                          <a:effectLst/>
                        </a:rPr>
                        <a:t>2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0,00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 dirty="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328590"/>
                  </a:ext>
                </a:extLst>
              </a:tr>
              <a:tr h="152861">
                <a:tc gridSpan="5">
                  <a:txBody>
                    <a:bodyPr/>
                    <a:lstStyle/>
                    <a:p>
                      <a:r>
                        <a:rPr lang="en-US" sz="600" dirty="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460691"/>
                  </a:ext>
                </a:extLst>
              </a:tr>
              <a:tr h="152861">
                <a:tc gridSpan="5">
                  <a:txBody>
                    <a:bodyPr/>
                    <a:lstStyle/>
                    <a:p>
                      <a:r>
                        <a:rPr lang="en-US" sz="600" dirty="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258247"/>
                  </a:ext>
                </a:extLst>
              </a:tr>
              <a:tr h="268146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 dirty="0">
                          <a:effectLst/>
                        </a:rPr>
                        <a:t>М-во на </a:t>
                      </a:r>
                      <a:r>
                        <a:rPr lang="ru-RU" sz="600" dirty="0" err="1">
                          <a:effectLst/>
                        </a:rPr>
                        <a:t>иновациите</a:t>
                      </a:r>
                      <a:r>
                        <a:rPr lang="ru-RU" sz="600" dirty="0">
                          <a:effectLst/>
                        </a:rPr>
                        <a:t> и </a:t>
                      </a:r>
                      <a:r>
                        <a:rPr lang="ru-RU" sz="600" dirty="0" err="1">
                          <a:effectLst/>
                        </a:rPr>
                        <a:t>растежа</a:t>
                      </a:r>
                      <a:r>
                        <a:rPr lang="ru-RU" sz="600" dirty="0">
                          <a:effectLst/>
                        </a:rPr>
                        <a:t>-ЦУ ( </a:t>
                      </a:r>
                      <a:r>
                        <a:rPr lang="ru-RU" sz="600" dirty="0" smtClean="0">
                          <a:effectLst/>
                        </a:rPr>
                        <a:t>07</a:t>
                      </a:r>
                      <a:r>
                        <a:rPr lang="en-US" sz="600" smtClean="0">
                          <a:effectLst/>
                        </a:rPr>
                        <a:t>4</a:t>
                      </a:r>
                      <a:r>
                        <a:rPr lang="ru-RU" sz="600" smtClean="0">
                          <a:effectLst/>
                        </a:rPr>
                        <a:t> </a:t>
                      </a:r>
                      <a:r>
                        <a:rPr lang="ru-RU" sz="600" dirty="0">
                          <a:effectLst/>
                        </a:rPr>
                        <a:t>)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23.01.2023 - 23.01.2023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102852"/>
                  </a:ext>
                </a:extLst>
              </a:tr>
              <a:tr h="152861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335024"/>
                  </a:ext>
                </a:extLst>
              </a:tr>
              <a:tr h="152861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>
                          <a:effectLst/>
                        </a:rPr>
                        <a:t>5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871,59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 dirty="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805874"/>
                  </a:ext>
                </a:extLst>
              </a:tr>
              <a:tr h="268146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>
                          <a:effectLst/>
                        </a:rPr>
                        <a:t>5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50,00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 dirty="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008525"/>
                  </a:ext>
                </a:extLst>
              </a:tr>
              <a:tr h="498715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93 xxxx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>
                          <a:effectLst/>
                        </a:rPr>
                        <a:t>1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1 171 812,94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 dirty="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337689"/>
                  </a:ext>
                </a:extLst>
              </a:tr>
              <a:tr h="152861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>
                          <a:effectLst/>
                        </a:rPr>
                        <a:t>11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1 172 734,53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 dirty="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808763"/>
                  </a:ext>
                </a:extLst>
              </a:tr>
              <a:tr h="152861">
                <a:tc gridSpan="5">
                  <a:txBody>
                    <a:bodyPr/>
                    <a:lstStyle/>
                    <a:p>
                      <a:r>
                        <a:rPr lang="en-US" sz="60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625164"/>
                  </a:ext>
                </a:extLst>
              </a:tr>
              <a:tr h="152861">
                <a:tc gridSpan="5">
                  <a:txBody>
                    <a:bodyPr/>
                    <a:lstStyle/>
                    <a:p>
                      <a:r>
                        <a:rPr lang="en-US" sz="600" dirty="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388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7464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169</Words>
  <Application>Microsoft Office PowerPoint</Application>
  <PresentationFormat>Widescreen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2023-01-24T06:50:22Z</dcterms:created>
  <dcterms:modified xsi:type="dcterms:W3CDTF">2023-01-24T06:52:21Z</dcterms:modified>
</cp:coreProperties>
</file>