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7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1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5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2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3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8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0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0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3BCD1-2BAE-4AFC-9FAD-11D5CA73024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9F3D-EAA3-42BF-B5EE-E9687B8A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_ob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818414"/>
          <a:ext cx="10515600" cy="36576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41579999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g-BG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Изпълни</a:t>
                      </a:r>
                      <a:endParaRPr lang="bg-BG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5361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62938"/>
              </p:ext>
            </p:extLst>
          </p:nvPr>
        </p:nvGraphicFramePr>
        <p:xfrm>
          <a:off x="729843" y="629173"/>
          <a:ext cx="10385570" cy="5588373"/>
        </p:xfrm>
        <a:graphic>
          <a:graphicData uri="http://schemas.openxmlformats.org/drawingml/2006/table">
            <a:tbl>
              <a:tblPr/>
              <a:tblGrid>
                <a:gridCol w="2077114">
                  <a:extLst>
                    <a:ext uri="{9D8B030D-6E8A-4147-A177-3AD203B41FA5}">
                      <a16:colId xmlns:a16="http://schemas.microsoft.com/office/drawing/2014/main" val="3816727378"/>
                    </a:ext>
                  </a:extLst>
                </a:gridCol>
                <a:gridCol w="2077114">
                  <a:extLst>
                    <a:ext uri="{9D8B030D-6E8A-4147-A177-3AD203B41FA5}">
                      <a16:colId xmlns:a16="http://schemas.microsoft.com/office/drawing/2014/main" val="706785687"/>
                    </a:ext>
                  </a:extLst>
                </a:gridCol>
                <a:gridCol w="2077114">
                  <a:extLst>
                    <a:ext uri="{9D8B030D-6E8A-4147-A177-3AD203B41FA5}">
                      <a16:colId xmlns:a16="http://schemas.microsoft.com/office/drawing/2014/main" val="3202619901"/>
                    </a:ext>
                  </a:extLst>
                </a:gridCol>
                <a:gridCol w="2077114">
                  <a:extLst>
                    <a:ext uri="{9D8B030D-6E8A-4147-A177-3AD203B41FA5}">
                      <a16:colId xmlns:a16="http://schemas.microsoft.com/office/drawing/2014/main" val="840382735"/>
                    </a:ext>
                  </a:extLst>
                </a:gridCol>
                <a:gridCol w="2077114">
                  <a:extLst>
                    <a:ext uri="{9D8B030D-6E8A-4147-A177-3AD203B41FA5}">
                      <a16:colId xmlns:a16="http://schemas.microsoft.com/office/drawing/2014/main" val="2656427440"/>
                    </a:ext>
                  </a:extLst>
                </a:gridCol>
              </a:tblGrid>
              <a:tr h="1528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157299"/>
                  </a:ext>
                </a:extLst>
              </a:tr>
              <a:tr h="268146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23.01.2023 - 23.01.2023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322600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04652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5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871,59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95438"/>
                  </a:ext>
                </a:extLst>
              </a:tr>
              <a:tr h="268146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5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50,00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05681"/>
                  </a:ext>
                </a:extLst>
              </a:tr>
              <a:tr h="498715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93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1 171 812,94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05817"/>
                  </a:ext>
                </a:extLst>
              </a:tr>
              <a:tr h="152861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1 172 734,53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64941"/>
                  </a:ext>
                </a:extLst>
              </a:tr>
              <a:tr h="152861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323803"/>
                  </a:ext>
                </a:extLst>
              </a:tr>
              <a:tr h="152861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810575"/>
                  </a:ext>
                </a:extLst>
              </a:tr>
              <a:tr h="152861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454426"/>
                  </a:ext>
                </a:extLst>
              </a:tr>
              <a:tr h="152861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565935"/>
                  </a:ext>
                </a:extLst>
              </a:tr>
              <a:tr h="1528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093240"/>
                  </a:ext>
                </a:extLst>
              </a:tr>
              <a:tr h="268146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23.01.2023 - 23.01.2023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295731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80508"/>
                  </a:ext>
                </a:extLst>
              </a:tr>
              <a:tr h="498715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93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2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0,00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264995"/>
                  </a:ext>
                </a:extLst>
              </a:tr>
              <a:tr h="152861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2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0,00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328590"/>
                  </a:ext>
                </a:extLst>
              </a:tr>
              <a:tr h="152861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460691"/>
                  </a:ext>
                </a:extLst>
              </a:tr>
              <a:tr h="152861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258247"/>
                  </a:ext>
                </a:extLst>
              </a:tr>
              <a:tr h="268146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 dirty="0">
                          <a:effectLst/>
                        </a:rPr>
                        <a:t>М-во на </a:t>
                      </a:r>
                      <a:r>
                        <a:rPr lang="ru-RU" sz="600" dirty="0" err="1">
                          <a:effectLst/>
                        </a:rPr>
                        <a:t>иновациите</a:t>
                      </a:r>
                      <a:r>
                        <a:rPr lang="ru-RU" sz="600" dirty="0">
                          <a:effectLst/>
                        </a:rPr>
                        <a:t> и </a:t>
                      </a:r>
                      <a:r>
                        <a:rPr lang="ru-RU" sz="600" dirty="0" err="1">
                          <a:effectLst/>
                        </a:rPr>
                        <a:t>растежа</a:t>
                      </a:r>
                      <a:r>
                        <a:rPr lang="ru-RU" sz="600" dirty="0">
                          <a:effectLst/>
                        </a:rPr>
                        <a:t>-ЦУ ( </a:t>
                      </a:r>
                      <a:r>
                        <a:rPr lang="ru-RU" sz="600" dirty="0" smtClean="0">
                          <a:effectLst/>
                        </a:rPr>
                        <a:t>07</a:t>
                      </a:r>
                      <a:r>
                        <a:rPr lang="en-US" sz="600" smtClean="0">
                          <a:effectLst/>
                        </a:rPr>
                        <a:t>4</a:t>
                      </a:r>
                      <a:r>
                        <a:rPr lang="ru-RU" sz="600" smtClean="0">
                          <a:effectLst/>
                        </a:rPr>
                        <a:t> </a:t>
                      </a:r>
                      <a:r>
                        <a:rPr lang="ru-RU" sz="600" dirty="0">
                          <a:effectLst/>
                        </a:rPr>
                        <a:t>)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23.01.2023 - 23.01.2023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02852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335024"/>
                  </a:ext>
                </a:extLst>
              </a:tr>
              <a:tr h="152861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5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871,59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805874"/>
                  </a:ext>
                </a:extLst>
              </a:tr>
              <a:tr h="268146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5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50,00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08525"/>
                  </a:ext>
                </a:extLst>
              </a:tr>
              <a:tr h="498715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93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1 171 812,94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37689"/>
                  </a:ext>
                </a:extLst>
              </a:tr>
              <a:tr h="152861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>
                          <a:effectLst/>
                        </a:rPr>
                        <a:t>11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1 172 734,53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808763"/>
                  </a:ext>
                </a:extLst>
              </a:tr>
              <a:tr h="152861">
                <a:tc gridSpan="5">
                  <a:txBody>
                    <a:bodyPr/>
                    <a:lstStyle/>
                    <a:p>
                      <a:r>
                        <a:rPr lang="en-US" sz="6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625164"/>
                  </a:ext>
                </a:extLst>
              </a:tr>
              <a:tr h="152861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388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464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2023-01-24T06:50:22Z</dcterms:created>
  <dcterms:modified xsi:type="dcterms:W3CDTF">2023-01-24T06:52:21Z</dcterms:modified>
</cp:coreProperties>
</file>