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BC48-92F0-4BE3-993B-DC20FDCA1E2E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9388-8639-4D89-BB37-95EB6B23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68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BC48-92F0-4BE3-993B-DC20FDCA1E2E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9388-8639-4D89-BB37-95EB6B23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366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BC48-92F0-4BE3-993B-DC20FDCA1E2E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9388-8639-4D89-BB37-95EB6B23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399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BC48-92F0-4BE3-993B-DC20FDCA1E2E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9388-8639-4D89-BB37-95EB6B23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080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BC48-92F0-4BE3-993B-DC20FDCA1E2E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9388-8639-4D89-BB37-95EB6B23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408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BC48-92F0-4BE3-993B-DC20FDCA1E2E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9388-8639-4D89-BB37-95EB6B23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90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BC48-92F0-4BE3-993B-DC20FDCA1E2E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9388-8639-4D89-BB37-95EB6B23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974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BC48-92F0-4BE3-993B-DC20FDCA1E2E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9388-8639-4D89-BB37-95EB6B23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141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BC48-92F0-4BE3-993B-DC20FDCA1E2E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9388-8639-4D89-BB37-95EB6B23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926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BC48-92F0-4BE3-993B-DC20FDCA1E2E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9388-8639-4D89-BB37-95EB6B23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581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BC48-92F0-4BE3-993B-DC20FDCA1E2E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9388-8639-4D89-BB37-95EB6B23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591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2BC48-92F0-4BE3-993B-DC20FDCA1E2E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F9388-8639-4D89-BB37-95EB6B23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633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743484"/>
            <a:ext cx="8918961" cy="5509887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925901"/>
              </p:ext>
            </p:extLst>
          </p:nvPr>
        </p:nvGraphicFramePr>
        <p:xfrm>
          <a:off x="1524000" y="743488"/>
          <a:ext cx="8918960" cy="5494983"/>
        </p:xfrm>
        <a:graphic>
          <a:graphicData uri="http://schemas.openxmlformats.org/drawingml/2006/table">
            <a:tbl>
              <a:tblPr/>
              <a:tblGrid>
                <a:gridCol w="1783792">
                  <a:extLst>
                    <a:ext uri="{9D8B030D-6E8A-4147-A177-3AD203B41FA5}">
                      <a16:colId xmlns:a16="http://schemas.microsoft.com/office/drawing/2014/main" val="2728807242"/>
                    </a:ext>
                  </a:extLst>
                </a:gridCol>
                <a:gridCol w="1783792">
                  <a:extLst>
                    <a:ext uri="{9D8B030D-6E8A-4147-A177-3AD203B41FA5}">
                      <a16:colId xmlns:a16="http://schemas.microsoft.com/office/drawing/2014/main" val="536626421"/>
                    </a:ext>
                  </a:extLst>
                </a:gridCol>
                <a:gridCol w="1783792">
                  <a:extLst>
                    <a:ext uri="{9D8B030D-6E8A-4147-A177-3AD203B41FA5}">
                      <a16:colId xmlns:a16="http://schemas.microsoft.com/office/drawing/2014/main" val="2657356335"/>
                    </a:ext>
                  </a:extLst>
                </a:gridCol>
                <a:gridCol w="1783792">
                  <a:extLst>
                    <a:ext uri="{9D8B030D-6E8A-4147-A177-3AD203B41FA5}">
                      <a16:colId xmlns:a16="http://schemas.microsoft.com/office/drawing/2014/main" val="2114132504"/>
                    </a:ext>
                  </a:extLst>
                </a:gridCol>
                <a:gridCol w="1783792">
                  <a:extLst>
                    <a:ext uri="{9D8B030D-6E8A-4147-A177-3AD203B41FA5}">
                      <a16:colId xmlns:a16="http://schemas.microsoft.com/office/drawing/2014/main" val="4203646109"/>
                    </a:ext>
                  </a:extLst>
                </a:gridCol>
              </a:tblGrid>
              <a:tr h="296811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617259"/>
                  </a:ext>
                </a:extLst>
              </a:tr>
              <a:tr h="521409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2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20.01.2023 - 20.01.2023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0830184"/>
                  </a:ext>
                </a:extLst>
              </a:tr>
              <a:tr h="296811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Описание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Брой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Сума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495757"/>
                  </a:ext>
                </a:extLst>
              </a:tr>
              <a:tr h="296811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10 xxxx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Издръжка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4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1 673,86 лв.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635125"/>
                  </a:ext>
                </a:extLst>
              </a:tr>
              <a:tr h="296811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18 xxxx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Други разходи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12,50 лв.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effectLst/>
                      </a:endParaRP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350697"/>
                  </a:ext>
                </a:extLst>
              </a:tr>
              <a:tr h="296811">
                <a:tc gridSpan="2"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Общо: 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5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1 686,36 лв.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241538"/>
                  </a:ext>
                </a:extLst>
              </a:tr>
              <a:tr h="296811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/>
                        <a:t> 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366529"/>
                  </a:ext>
                </a:extLst>
              </a:tr>
              <a:tr h="296811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/>
                        <a:t> 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3026064"/>
                  </a:ext>
                </a:extLst>
              </a:tr>
              <a:tr h="296811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/>
                        <a:t> 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0728226"/>
                  </a:ext>
                </a:extLst>
              </a:tr>
              <a:tr h="296811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/>
                        <a:t> 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755166"/>
                  </a:ext>
                </a:extLst>
              </a:tr>
              <a:tr h="296811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007118"/>
                  </a:ext>
                </a:extLst>
              </a:tr>
              <a:tr h="521409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М-во на </a:t>
                      </a:r>
                      <a:r>
                        <a:rPr lang="ru-RU" sz="1200" dirty="0" err="1">
                          <a:effectLst/>
                        </a:rPr>
                        <a:t>иновациите</a:t>
                      </a:r>
                      <a:r>
                        <a:rPr lang="ru-RU" sz="1200" dirty="0">
                          <a:effectLst/>
                        </a:rPr>
                        <a:t> и </a:t>
                      </a:r>
                      <a:r>
                        <a:rPr lang="ru-RU" sz="1200" dirty="0" err="1">
                          <a:effectLst/>
                        </a:rPr>
                        <a:t>растежа</a:t>
                      </a:r>
                      <a:r>
                        <a:rPr lang="ru-RU" sz="1200" dirty="0">
                          <a:effectLst/>
                        </a:rPr>
                        <a:t>-ЦУ ( </a:t>
                      </a:r>
                      <a:r>
                        <a:rPr lang="ru-RU" sz="1200" dirty="0" smtClean="0">
                          <a:effectLst/>
                        </a:rPr>
                        <a:t>074)</a:t>
                      </a:r>
                      <a:endParaRPr lang="ru-RU" sz="1200" dirty="0">
                        <a:effectLst/>
                      </a:endParaRP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2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20.01.2023 - 20.01.2023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314844"/>
                  </a:ext>
                </a:extLst>
              </a:tr>
              <a:tr h="296811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Описание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Брой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Сума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055372"/>
                  </a:ext>
                </a:extLst>
              </a:tr>
              <a:tr h="296811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10 xxxx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Издръжка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4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1 673,86 лв.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 dirty="0">
                        <a:effectLst/>
                      </a:endParaRP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240780"/>
                  </a:ext>
                </a:extLst>
              </a:tr>
              <a:tr h="296811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18 xxxx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Други разходи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12,50 лв.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 dirty="0">
                        <a:effectLst/>
                      </a:endParaRP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356604"/>
                  </a:ext>
                </a:extLst>
              </a:tr>
              <a:tr h="296811">
                <a:tc gridSpan="2"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Общо: 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5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1 686,36 лв.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 dirty="0">
                        <a:effectLst/>
                      </a:endParaRP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454864"/>
                  </a:ext>
                </a:extLst>
              </a:tr>
              <a:tr h="296811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58802" marR="58802" marT="29401" marB="29401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58802" marR="58802" marT="29401" marB="29401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58802" marR="58802" marT="29401" marB="29401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58802" marR="58802" marT="29401" marB="29401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58802" marR="58802" marT="29401" marB="29401">
                    <a:lnT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87787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423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85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2023-01-20T06:47:04Z</dcterms:created>
  <dcterms:modified xsi:type="dcterms:W3CDTF">2023-01-20T06:49:55Z</dcterms:modified>
</cp:coreProperties>
</file>