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920" r:id="rId1"/>
    <p:sldMasterId id="2147483932" r:id="rId2"/>
    <p:sldMasterId id="2147483944" r:id="rId3"/>
    <p:sldMasterId id="2147483958" r:id="rId4"/>
  </p:sldMasterIdLst>
  <p:notesMasterIdLst>
    <p:notesMasterId r:id="rId17"/>
  </p:notesMasterIdLst>
  <p:handoutMasterIdLst>
    <p:handoutMasterId r:id="rId18"/>
  </p:handoutMasterIdLst>
  <p:sldIdLst>
    <p:sldId id="413" r:id="rId5"/>
    <p:sldId id="437" r:id="rId6"/>
    <p:sldId id="474" r:id="rId7"/>
    <p:sldId id="465" r:id="rId8"/>
    <p:sldId id="434" r:id="rId9"/>
    <p:sldId id="455" r:id="rId10"/>
    <p:sldId id="456" r:id="rId11"/>
    <p:sldId id="472" r:id="rId12"/>
    <p:sldId id="471" r:id="rId13"/>
    <p:sldId id="448" r:id="rId14"/>
    <p:sldId id="473" r:id="rId15"/>
    <p:sldId id="347" r:id="rId16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orient="horz" pos="1920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671" userDrawn="1">
          <p15:clr>
            <a:srgbClr val="A4A3A4"/>
          </p15:clr>
        </p15:guide>
        <p15:guide id="10" pos="7009" userDrawn="1">
          <p15:clr>
            <a:srgbClr val="A4A3A4"/>
          </p15:clr>
        </p15:guide>
        <p15:guide id="11" pos="6144" userDrawn="1">
          <p15:clr>
            <a:srgbClr val="A4A3A4"/>
          </p15:clr>
        </p15:guide>
        <p15:guide id="12" pos="3264" userDrawn="1">
          <p15:clr>
            <a:srgbClr val="A4A3A4"/>
          </p15:clr>
        </p15:guide>
        <p15:guide id="13" pos="7393" userDrawn="1">
          <p15:clr>
            <a:srgbClr val="A4A3A4"/>
          </p15:clr>
        </p15:guide>
        <p15:guide id="14" pos="3696" userDrawn="1">
          <p15:clr>
            <a:srgbClr val="A4A3A4"/>
          </p15:clr>
        </p15:guide>
        <p15:guide id="15" pos="640" userDrawn="1">
          <p15:clr>
            <a:srgbClr val="A4A3A4"/>
          </p15:clr>
        </p15:guide>
        <p15:guide id="16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397"/>
    <a:srgbClr val="007A37"/>
    <a:srgbClr val="002060"/>
    <a:srgbClr val="558ED5"/>
    <a:srgbClr val="BE95C5"/>
    <a:srgbClr val="DCB7EB"/>
    <a:srgbClr val="AB51CF"/>
    <a:srgbClr val="376092"/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006" autoAdjust="0"/>
  </p:normalViewPr>
  <p:slideViewPr>
    <p:cSldViewPr>
      <p:cViewPr varScale="1">
        <p:scale>
          <a:sx n="82" d="100"/>
          <a:sy n="82" d="100"/>
        </p:scale>
        <p:origin x="677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40"/>
        <p:guide pos="671"/>
        <p:guide pos="7009"/>
        <p:guide pos="6144"/>
        <p:guide pos="3264"/>
        <p:guide pos="7393"/>
        <p:guide pos="3696"/>
        <p:guide pos="640"/>
        <p:guide pos="7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127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56694-3725-4C33-883B-3D0898E0ED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E20EA-25E6-4D6F-AD12-3EFCC30F8AE3}">
      <dgm:prSet custT="1"/>
      <dgm:spPr/>
      <dgm:t>
        <a:bodyPr/>
        <a:lstStyle/>
        <a:p>
          <a:pPr algn="ctr"/>
          <a:r>
            <a:rPr lang="bg-BG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 иновациите и растежа</a:t>
          </a:r>
          <a:endParaRPr lang="en-US" sz="32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47D978-2A16-4E05-966E-2FDEF08B95C4}" type="parTrans" cxnId="{CFA42ABC-B513-4E7B-8A3A-D403EEA7376B}">
      <dgm:prSet/>
      <dgm:spPr/>
      <dgm:t>
        <a:bodyPr/>
        <a:lstStyle/>
        <a:p>
          <a:endParaRPr lang="en-US"/>
        </a:p>
      </dgm:t>
    </dgm:pt>
    <dgm:pt modelId="{7128C947-5F41-4C3E-8B48-4CC22D63421F}" type="sibTrans" cxnId="{CFA42ABC-B513-4E7B-8A3A-D403EEA7376B}">
      <dgm:prSet/>
      <dgm:spPr/>
      <dgm:t>
        <a:bodyPr/>
        <a:lstStyle/>
        <a:p>
          <a:endParaRPr lang="en-US"/>
        </a:p>
      </dgm:t>
    </dgm:pt>
    <dgm:pt modelId="{5415976C-DAC9-4774-8E1B-16F95DFCBDAD}">
      <dgm:prSet custT="1"/>
      <dgm:spPr/>
      <dgm:t>
        <a:bodyPr/>
        <a:lstStyle/>
        <a:p>
          <a:pPr algn="ctr"/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МЕРКИ ЗА НАСЪРЧАВАНЕ НА ИНОВАЦИИТЕ И РАСТЕЖА НА ПРЕДПРИЯТИЯТА</a:t>
          </a:r>
          <a:endParaRPr lang="en-US" sz="28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D662A2-37F5-47C8-8B03-B0E8DAFB4F11}" type="parTrans" cxnId="{62CC79EB-5C08-4801-8957-E882326999C7}">
      <dgm:prSet/>
      <dgm:spPr/>
      <dgm:t>
        <a:bodyPr/>
        <a:lstStyle/>
        <a:p>
          <a:endParaRPr lang="en-US"/>
        </a:p>
      </dgm:t>
    </dgm:pt>
    <dgm:pt modelId="{B78C7D2A-6CBD-485D-ACEC-6B9317902B5F}" type="sibTrans" cxnId="{62CC79EB-5C08-4801-8957-E882326999C7}">
      <dgm:prSet/>
      <dgm:spPr/>
      <dgm:t>
        <a:bodyPr/>
        <a:lstStyle/>
        <a:p>
          <a:endParaRPr lang="en-US"/>
        </a:p>
      </dgm:t>
    </dgm:pt>
    <dgm:pt modelId="{DB852E4D-CDC4-4DD6-9ACF-F8FB9D42FAF7}">
      <dgm:prSet custT="1"/>
      <dgm:spPr/>
      <dgm:t>
        <a:bodyPr/>
        <a:lstStyle/>
        <a:p>
          <a:pPr algn="ctr"/>
          <a:endParaRPr lang="en-US" sz="2800" b="1" i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00C271-8DC9-4695-9A69-1D3FA3848565}" type="parTrans" cxnId="{26B17481-CABE-47A1-82D7-056E4FD0A0A4}">
      <dgm:prSet/>
      <dgm:spPr/>
      <dgm:t>
        <a:bodyPr/>
        <a:lstStyle/>
        <a:p>
          <a:endParaRPr lang="en-US"/>
        </a:p>
      </dgm:t>
    </dgm:pt>
    <dgm:pt modelId="{51285DFB-7E09-4544-B429-109ECEC3F84B}" type="sibTrans" cxnId="{26B17481-CABE-47A1-82D7-056E4FD0A0A4}">
      <dgm:prSet/>
      <dgm:spPr/>
      <dgm:t>
        <a:bodyPr/>
        <a:lstStyle/>
        <a:p>
          <a:endParaRPr lang="en-US"/>
        </a:p>
      </dgm:t>
    </dgm:pt>
    <dgm:pt modelId="{0ABFE0BB-3783-473E-9502-2F5CF567B452}" type="pres">
      <dgm:prSet presAssocID="{82C56694-3725-4C33-883B-3D0898E0ED9F}" presName="vert0" presStyleCnt="0">
        <dgm:presLayoutVars>
          <dgm:dir/>
          <dgm:animOne val="branch"/>
          <dgm:animLvl val="lvl"/>
        </dgm:presLayoutVars>
      </dgm:prSet>
      <dgm:spPr/>
    </dgm:pt>
    <dgm:pt modelId="{71A3B296-A87C-46EC-B8EA-459BF7385355}" type="pres">
      <dgm:prSet presAssocID="{491E20EA-25E6-4D6F-AD12-3EFCC30F8AE3}" presName="thickLine" presStyleLbl="alignNode1" presStyleIdx="0" presStyleCnt="3"/>
      <dgm:spPr/>
    </dgm:pt>
    <dgm:pt modelId="{1FE621A9-0277-4045-B9C8-DEA8821F5D68}" type="pres">
      <dgm:prSet presAssocID="{491E20EA-25E6-4D6F-AD12-3EFCC30F8AE3}" presName="horz1" presStyleCnt="0"/>
      <dgm:spPr/>
    </dgm:pt>
    <dgm:pt modelId="{372B105A-46D1-40D5-86B2-3B1CCE228C41}" type="pres">
      <dgm:prSet presAssocID="{491E20EA-25E6-4D6F-AD12-3EFCC30F8AE3}" presName="tx1" presStyleLbl="revTx" presStyleIdx="0" presStyleCnt="3"/>
      <dgm:spPr/>
    </dgm:pt>
    <dgm:pt modelId="{C759D668-25B3-4A1B-BB12-14AAA60CF1E1}" type="pres">
      <dgm:prSet presAssocID="{491E20EA-25E6-4D6F-AD12-3EFCC30F8AE3}" presName="vert1" presStyleCnt="0"/>
      <dgm:spPr/>
    </dgm:pt>
    <dgm:pt modelId="{3C8C8DBF-CA92-488E-A993-E54274FAD938}" type="pres">
      <dgm:prSet presAssocID="{5415976C-DAC9-4774-8E1B-16F95DFCBDAD}" presName="thickLine" presStyleLbl="alignNode1" presStyleIdx="1" presStyleCnt="3" custLinFactNeighborX="3559" custLinFactNeighborY="-1890"/>
      <dgm:spPr/>
    </dgm:pt>
    <dgm:pt modelId="{B08650AF-9C37-47F5-B195-6C1C58E5D35F}" type="pres">
      <dgm:prSet presAssocID="{5415976C-DAC9-4774-8E1B-16F95DFCBDAD}" presName="horz1" presStyleCnt="0"/>
      <dgm:spPr/>
    </dgm:pt>
    <dgm:pt modelId="{9BE7DDAC-B3D9-49B4-9924-EB5A26D355B5}" type="pres">
      <dgm:prSet presAssocID="{5415976C-DAC9-4774-8E1B-16F95DFCBDAD}" presName="tx1" presStyleLbl="revTx" presStyleIdx="1" presStyleCnt="3"/>
      <dgm:spPr/>
    </dgm:pt>
    <dgm:pt modelId="{A833767A-CE97-4EDF-90AC-FDBFD6C9811B}" type="pres">
      <dgm:prSet presAssocID="{5415976C-DAC9-4774-8E1B-16F95DFCBDAD}" presName="vert1" presStyleCnt="0"/>
      <dgm:spPr/>
    </dgm:pt>
    <dgm:pt modelId="{8BDFC6D2-5197-49A0-9D7F-E90FF097322A}" type="pres">
      <dgm:prSet presAssocID="{DB852E4D-CDC4-4DD6-9ACF-F8FB9D42FAF7}" presName="thickLine" presStyleLbl="alignNode1" presStyleIdx="2" presStyleCnt="3"/>
      <dgm:spPr/>
    </dgm:pt>
    <dgm:pt modelId="{78B02445-BAC5-4F61-9CF6-68801FA7F88A}" type="pres">
      <dgm:prSet presAssocID="{DB852E4D-CDC4-4DD6-9ACF-F8FB9D42FAF7}" presName="horz1" presStyleCnt="0"/>
      <dgm:spPr/>
    </dgm:pt>
    <dgm:pt modelId="{42B2C912-A2F6-4427-981C-CE2457F755D1}" type="pres">
      <dgm:prSet presAssocID="{DB852E4D-CDC4-4DD6-9ACF-F8FB9D42FAF7}" presName="tx1" presStyleLbl="revTx" presStyleIdx="2" presStyleCnt="3"/>
      <dgm:spPr/>
    </dgm:pt>
    <dgm:pt modelId="{106607F2-6894-43F6-BD66-6A76C2B52CAB}" type="pres">
      <dgm:prSet presAssocID="{DB852E4D-CDC4-4DD6-9ACF-F8FB9D42FAF7}" presName="vert1" presStyleCnt="0"/>
      <dgm:spPr/>
    </dgm:pt>
  </dgm:ptLst>
  <dgm:cxnLst>
    <dgm:cxn modelId="{26B17481-CABE-47A1-82D7-056E4FD0A0A4}" srcId="{82C56694-3725-4C33-883B-3D0898E0ED9F}" destId="{DB852E4D-CDC4-4DD6-9ACF-F8FB9D42FAF7}" srcOrd="2" destOrd="0" parTransId="{6100C271-8DC9-4695-9A69-1D3FA3848565}" sibTransId="{51285DFB-7E09-4544-B429-109ECEC3F84B}"/>
    <dgm:cxn modelId="{01293B35-4388-4160-A031-9914D9E8D837}" type="presOf" srcId="{491E20EA-25E6-4D6F-AD12-3EFCC30F8AE3}" destId="{372B105A-46D1-40D5-86B2-3B1CCE228C41}" srcOrd="0" destOrd="0" presId="urn:microsoft.com/office/officeart/2008/layout/LinedList"/>
    <dgm:cxn modelId="{CFA42ABC-B513-4E7B-8A3A-D403EEA7376B}" srcId="{82C56694-3725-4C33-883B-3D0898E0ED9F}" destId="{491E20EA-25E6-4D6F-AD12-3EFCC30F8AE3}" srcOrd="0" destOrd="0" parTransId="{0F47D978-2A16-4E05-966E-2FDEF08B95C4}" sibTransId="{7128C947-5F41-4C3E-8B48-4CC22D63421F}"/>
    <dgm:cxn modelId="{328FBDDC-5A70-4940-ABE2-D4A9F4D30E00}" type="presOf" srcId="{5415976C-DAC9-4774-8E1B-16F95DFCBDAD}" destId="{9BE7DDAC-B3D9-49B4-9924-EB5A26D355B5}" srcOrd="0" destOrd="0" presId="urn:microsoft.com/office/officeart/2008/layout/LinedList"/>
    <dgm:cxn modelId="{62CC79EB-5C08-4801-8957-E882326999C7}" srcId="{82C56694-3725-4C33-883B-3D0898E0ED9F}" destId="{5415976C-DAC9-4774-8E1B-16F95DFCBDAD}" srcOrd="1" destOrd="0" parTransId="{3DD662A2-37F5-47C8-8B03-B0E8DAFB4F11}" sibTransId="{B78C7D2A-6CBD-485D-ACEC-6B9317902B5F}"/>
    <dgm:cxn modelId="{313482AA-4AEC-4412-BA8D-3115ECA9C37E}" type="presOf" srcId="{DB852E4D-CDC4-4DD6-9ACF-F8FB9D42FAF7}" destId="{42B2C912-A2F6-4427-981C-CE2457F755D1}" srcOrd="0" destOrd="0" presId="urn:microsoft.com/office/officeart/2008/layout/LinedList"/>
    <dgm:cxn modelId="{61342D55-56A1-4D07-8B64-1A16690E8E2E}" type="presOf" srcId="{82C56694-3725-4C33-883B-3D0898E0ED9F}" destId="{0ABFE0BB-3783-473E-9502-2F5CF567B452}" srcOrd="0" destOrd="0" presId="urn:microsoft.com/office/officeart/2008/layout/LinedList"/>
    <dgm:cxn modelId="{AFBFE12C-957D-4D77-936B-0140B5F9E093}" type="presParOf" srcId="{0ABFE0BB-3783-473E-9502-2F5CF567B452}" destId="{71A3B296-A87C-46EC-B8EA-459BF7385355}" srcOrd="0" destOrd="0" presId="urn:microsoft.com/office/officeart/2008/layout/LinedList"/>
    <dgm:cxn modelId="{2EFCA36C-9BDB-4AB6-990A-94DB4B111C3C}" type="presParOf" srcId="{0ABFE0BB-3783-473E-9502-2F5CF567B452}" destId="{1FE621A9-0277-4045-B9C8-DEA8821F5D68}" srcOrd="1" destOrd="0" presId="urn:microsoft.com/office/officeart/2008/layout/LinedList"/>
    <dgm:cxn modelId="{1A1260E9-DBA3-4F55-8064-ADDB0A92DD01}" type="presParOf" srcId="{1FE621A9-0277-4045-B9C8-DEA8821F5D68}" destId="{372B105A-46D1-40D5-86B2-3B1CCE228C41}" srcOrd="0" destOrd="0" presId="urn:microsoft.com/office/officeart/2008/layout/LinedList"/>
    <dgm:cxn modelId="{93ABF97B-26FF-4FCE-85F0-BFBCC1AFA205}" type="presParOf" srcId="{1FE621A9-0277-4045-B9C8-DEA8821F5D68}" destId="{C759D668-25B3-4A1B-BB12-14AAA60CF1E1}" srcOrd="1" destOrd="0" presId="urn:microsoft.com/office/officeart/2008/layout/LinedList"/>
    <dgm:cxn modelId="{80C4B451-B124-4A70-A833-142DCF8D951B}" type="presParOf" srcId="{0ABFE0BB-3783-473E-9502-2F5CF567B452}" destId="{3C8C8DBF-CA92-488E-A993-E54274FAD938}" srcOrd="2" destOrd="0" presId="urn:microsoft.com/office/officeart/2008/layout/LinedList"/>
    <dgm:cxn modelId="{8231C95F-DA69-41C7-8FF5-982138C68CA0}" type="presParOf" srcId="{0ABFE0BB-3783-473E-9502-2F5CF567B452}" destId="{B08650AF-9C37-47F5-B195-6C1C58E5D35F}" srcOrd="3" destOrd="0" presId="urn:microsoft.com/office/officeart/2008/layout/LinedList"/>
    <dgm:cxn modelId="{6993EB87-7359-4C4B-B560-78A10DE294DA}" type="presParOf" srcId="{B08650AF-9C37-47F5-B195-6C1C58E5D35F}" destId="{9BE7DDAC-B3D9-49B4-9924-EB5A26D355B5}" srcOrd="0" destOrd="0" presId="urn:microsoft.com/office/officeart/2008/layout/LinedList"/>
    <dgm:cxn modelId="{D6EA8AE2-4F63-4A3B-A888-5B29F071FD3E}" type="presParOf" srcId="{B08650AF-9C37-47F5-B195-6C1C58E5D35F}" destId="{A833767A-CE97-4EDF-90AC-FDBFD6C9811B}" srcOrd="1" destOrd="0" presId="urn:microsoft.com/office/officeart/2008/layout/LinedList"/>
    <dgm:cxn modelId="{6FC9FB16-7C9D-4953-9CF4-EB9AB39623B4}" type="presParOf" srcId="{0ABFE0BB-3783-473E-9502-2F5CF567B452}" destId="{8BDFC6D2-5197-49A0-9D7F-E90FF097322A}" srcOrd="4" destOrd="0" presId="urn:microsoft.com/office/officeart/2008/layout/LinedList"/>
    <dgm:cxn modelId="{85A7B9B2-9602-466E-9892-366F717966D8}" type="presParOf" srcId="{0ABFE0BB-3783-473E-9502-2F5CF567B452}" destId="{78B02445-BAC5-4F61-9CF6-68801FA7F88A}" srcOrd="5" destOrd="0" presId="urn:microsoft.com/office/officeart/2008/layout/LinedList"/>
    <dgm:cxn modelId="{C24A2A6B-0BC5-4E5F-BF3E-A6C6BABD07A0}" type="presParOf" srcId="{78B02445-BAC5-4F61-9CF6-68801FA7F88A}" destId="{42B2C912-A2F6-4427-981C-CE2457F755D1}" srcOrd="0" destOrd="0" presId="urn:microsoft.com/office/officeart/2008/layout/LinedList"/>
    <dgm:cxn modelId="{C2F96A65-6FC8-4A09-A598-339DF701DD08}" type="presParOf" srcId="{78B02445-BAC5-4F61-9CF6-68801FA7F88A}" destId="{106607F2-6894-43F6-BD66-6A76C2B52C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0D5D7-F616-41CB-8A76-99A8AAA0683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2AE8F4-11C6-4C53-8423-6AA24D3536CE}">
      <dgm:prSet phldrT="[Text]"/>
      <dgm:spPr>
        <a:solidFill>
          <a:schemeClr val="tx2"/>
        </a:solidFill>
      </dgm:spPr>
      <dgm:t>
        <a:bodyPr/>
        <a:lstStyle/>
        <a:p>
          <a:r>
            <a:rPr lang="bg-BG" b="1" dirty="0">
              <a:solidFill>
                <a:schemeClr val="bg1"/>
              </a:solidFill>
            </a:rPr>
            <a:t>Растеж и иновации</a:t>
          </a:r>
          <a:endParaRPr lang="en-GB" b="1" dirty="0">
            <a:solidFill>
              <a:schemeClr val="bg1"/>
            </a:solidFill>
          </a:endParaRPr>
        </a:p>
      </dgm:t>
    </dgm:pt>
    <dgm:pt modelId="{A3DA861D-E717-4045-B74C-B67C246EFAC9}" type="parTrans" cxnId="{17D3D10F-0BE5-4FCC-A385-8B366D98CC14}">
      <dgm:prSet/>
      <dgm:spPr/>
      <dgm:t>
        <a:bodyPr/>
        <a:lstStyle/>
        <a:p>
          <a:endParaRPr lang="en-GB"/>
        </a:p>
      </dgm:t>
    </dgm:pt>
    <dgm:pt modelId="{3D600ED6-6D69-4082-ACDC-5CB800FA8C86}" type="sibTrans" cxnId="{17D3D10F-0BE5-4FCC-A385-8B366D98CC14}">
      <dgm:prSet/>
      <dgm:spPr/>
      <dgm:t>
        <a:bodyPr/>
        <a:lstStyle/>
        <a:p>
          <a:endParaRPr lang="en-GB"/>
        </a:p>
      </dgm:t>
    </dgm:pt>
    <dgm:pt modelId="{3D0BCEBA-808C-4264-9F5F-812E80D56114}">
      <dgm:prSet phldrT="[Text]"/>
      <dgm:spPr/>
      <dgm:t>
        <a:bodyPr/>
        <a:lstStyle/>
        <a:p>
          <a:r>
            <a:rPr lang="bg-BG" dirty="0"/>
            <a:t>Технологична модернизация </a:t>
          </a:r>
          <a:endParaRPr lang="en-GB" dirty="0"/>
        </a:p>
      </dgm:t>
    </dgm:pt>
    <dgm:pt modelId="{2CFA4952-AD4D-4B26-94C5-E78E0C11AF40}" type="parTrans" cxnId="{98D2F41F-1857-45C5-B0EE-7D5E77C94B0B}">
      <dgm:prSet/>
      <dgm:spPr/>
      <dgm:t>
        <a:bodyPr/>
        <a:lstStyle/>
        <a:p>
          <a:endParaRPr lang="en-GB"/>
        </a:p>
      </dgm:t>
    </dgm:pt>
    <dgm:pt modelId="{2FAB67D4-905D-49F5-B447-5EE6F0CE4E38}" type="sibTrans" cxnId="{98D2F41F-1857-45C5-B0EE-7D5E77C94B0B}">
      <dgm:prSet/>
      <dgm:spPr/>
      <dgm:t>
        <a:bodyPr/>
        <a:lstStyle/>
        <a:p>
          <a:endParaRPr lang="en-GB"/>
        </a:p>
      </dgm:t>
    </dgm:pt>
    <dgm:pt modelId="{EACCFC5D-1EF3-4BFE-B5F9-5CE7A9C34241}">
      <dgm:prSet phldrT="[Text]"/>
      <dgm:spPr/>
      <dgm:t>
        <a:bodyPr/>
        <a:lstStyle/>
        <a:p>
          <a:r>
            <a:rPr lang="bg-BG" dirty="0"/>
            <a:t>ФИ – Дялови инструменти за растеж</a:t>
          </a:r>
          <a:endParaRPr lang="en-GB" dirty="0"/>
        </a:p>
      </dgm:t>
    </dgm:pt>
    <dgm:pt modelId="{213E2A0E-CB32-4C45-8B77-063FB6525802}" type="parTrans" cxnId="{9195B40E-B869-4D8B-B39B-FAD4EAAD8C5D}">
      <dgm:prSet/>
      <dgm:spPr/>
      <dgm:t>
        <a:bodyPr/>
        <a:lstStyle/>
        <a:p>
          <a:endParaRPr lang="en-GB"/>
        </a:p>
      </dgm:t>
    </dgm:pt>
    <dgm:pt modelId="{3548DB5C-FC01-42EB-A1E7-11F58D1C24EA}" type="sibTrans" cxnId="{9195B40E-B869-4D8B-B39B-FAD4EAAD8C5D}">
      <dgm:prSet/>
      <dgm:spPr/>
      <dgm:t>
        <a:bodyPr/>
        <a:lstStyle/>
        <a:p>
          <a:endParaRPr lang="en-GB"/>
        </a:p>
      </dgm:t>
    </dgm:pt>
    <dgm:pt modelId="{40C049EE-C5E0-4859-922F-95D81AE109FD}">
      <dgm:prSet phldrT="[Text]"/>
      <dgm:spPr>
        <a:solidFill>
          <a:srgbClr val="007A37"/>
        </a:solidFill>
      </dgm:spPr>
      <dgm:t>
        <a:bodyPr/>
        <a:lstStyle/>
        <a:p>
          <a:r>
            <a:rPr lang="bg-BG" b="1" dirty="0">
              <a:solidFill>
                <a:schemeClr val="bg1"/>
              </a:solidFill>
            </a:rPr>
            <a:t>Зелен преход и кръгова икономика</a:t>
          </a:r>
          <a:endParaRPr lang="en-GB" b="1" dirty="0">
            <a:solidFill>
              <a:schemeClr val="bg1"/>
            </a:solidFill>
          </a:endParaRPr>
        </a:p>
      </dgm:t>
    </dgm:pt>
    <dgm:pt modelId="{A2A6F09E-D9CC-4091-806A-852039441431}" type="parTrans" cxnId="{5172D100-596C-4E06-91C4-B4F117F79D0E}">
      <dgm:prSet/>
      <dgm:spPr/>
      <dgm:t>
        <a:bodyPr/>
        <a:lstStyle/>
        <a:p>
          <a:endParaRPr lang="en-GB"/>
        </a:p>
      </dgm:t>
    </dgm:pt>
    <dgm:pt modelId="{B802ED3C-35AB-43AE-BA8D-60085DB45479}" type="sibTrans" cxnId="{5172D100-596C-4E06-91C4-B4F117F79D0E}">
      <dgm:prSet/>
      <dgm:spPr/>
      <dgm:t>
        <a:bodyPr/>
        <a:lstStyle/>
        <a:p>
          <a:endParaRPr lang="en-GB"/>
        </a:p>
      </dgm:t>
    </dgm:pt>
    <dgm:pt modelId="{B1FDE997-27C9-42D3-82EC-DC1D21B8DF3A}">
      <dgm:prSet phldrT="[Text]"/>
      <dgm:spPr>
        <a:solidFill>
          <a:srgbClr val="92D050"/>
        </a:solidFill>
      </dgm:spPr>
      <dgm:t>
        <a:bodyPr/>
        <a:lstStyle/>
        <a:p>
          <a:r>
            <a:rPr lang="bg-BG" dirty="0"/>
            <a:t>ВИ и съоръжения за локално съхранение </a:t>
          </a:r>
          <a:endParaRPr lang="en-GB" dirty="0"/>
        </a:p>
      </dgm:t>
    </dgm:pt>
    <dgm:pt modelId="{D0753608-89F6-47A0-AC42-5859C34287EE}" type="parTrans" cxnId="{1638845B-F657-4FEB-8D1D-33781BA323B5}">
      <dgm:prSet/>
      <dgm:spPr/>
      <dgm:t>
        <a:bodyPr/>
        <a:lstStyle/>
        <a:p>
          <a:endParaRPr lang="en-GB"/>
        </a:p>
      </dgm:t>
    </dgm:pt>
    <dgm:pt modelId="{BA6ABC06-4ED0-4154-8A61-9C7B20E78F29}" type="sibTrans" cxnId="{1638845B-F657-4FEB-8D1D-33781BA323B5}">
      <dgm:prSet/>
      <dgm:spPr/>
      <dgm:t>
        <a:bodyPr/>
        <a:lstStyle/>
        <a:p>
          <a:endParaRPr lang="en-GB"/>
        </a:p>
      </dgm:t>
    </dgm:pt>
    <dgm:pt modelId="{047C54EE-DDE0-46A1-9700-A2FD9CFCD78F}">
      <dgm:prSet phldrT="[Text]"/>
      <dgm:spPr>
        <a:solidFill>
          <a:srgbClr val="92D050"/>
        </a:solidFill>
      </dgm:spPr>
      <dgm:t>
        <a:bodyPr/>
        <a:lstStyle/>
        <a:p>
          <a:r>
            <a:rPr lang="bg-BG" dirty="0"/>
            <a:t>Кръгова икономика</a:t>
          </a:r>
          <a:endParaRPr lang="en-GB" dirty="0"/>
        </a:p>
      </dgm:t>
    </dgm:pt>
    <dgm:pt modelId="{02DFA573-7E27-4ADE-909E-48B77DD82DDA}" type="parTrans" cxnId="{6FB11FB5-D5C8-43A4-B039-4375AC14D473}">
      <dgm:prSet/>
      <dgm:spPr/>
      <dgm:t>
        <a:bodyPr/>
        <a:lstStyle/>
        <a:p>
          <a:endParaRPr lang="en-GB"/>
        </a:p>
      </dgm:t>
    </dgm:pt>
    <dgm:pt modelId="{83486B8B-5EA1-4D5D-9B90-5EE983E9D5C0}" type="sibTrans" cxnId="{6FB11FB5-D5C8-43A4-B039-4375AC14D473}">
      <dgm:prSet/>
      <dgm:spPr/>
      <dgm:t>
        <a:bodyPr/>
        <a:lstStyle/>
        <a:p>
          <a:endParaRPr lang="en-GB"/>
        </a:p>
      </dgm:t>
    </dgm:pt>
    <dgm:pt modelId="{8917E55E-102B-448E-AA3E-F2FF21DD672C}">
      <dgm:prSet phldrT="[Text]"/>
      <dgm:spPr>
        <a:solidFill>
          <a:schemeClr val="accent5"/>
        </a:solidFill>
      </dgm:spPr>
      <dgm:t>
        <a:bodyPr/>
        <a:lstStyle/>
        <a:p>
          <a:r>
            <a:rPr lang="bg-BG" b="1" dirty="0">
              <a:solidFill>
                <a:schemeClr val="bg1"/>
              </a:solidFill>
            </a:rPr>
            <a:t>Инвестиции в климатичен неутралитет и цифрова трансформация </a:t>
          </a:r>
          <a:endParaRPr lang="en-GB" b="1" dirty="0">
            <a:solidFill>
              <a:schemeClr val="bg1"/>
            </a:solidFill>
          </a:endParaRPr>
        </a:p>
      </dgm:t>
    </dgm:pt>
    <dgm:pt modelId="{914BBAC1-5BEB-4FB6-B739-3DA568F30A64}" type="parTrans" cxnId="{D9AE8F8A-5936-40D4-BF52-EC174784AEEA}">
      <dgm:prSet/>
      <dgm:spPr/>
      <dgm:t>
        <a:bodyPr/>
        <a:lstStyle/>
        <a:p>
          <a:endParaRPr lang="en-GB"/>
        </a:p>
      </dgm:t>
    </dgm:pt>
    <dgm:pt modelId="{FD704371-8CE3-4B9A-A14B-5170457A7105}" type="sibTrans" cxnId="{D9AE8F8A-5936-40D4-BF52-EC174784AEEA}">
      <dgm:prSet/>
      <dgm:spPr/>
      <dgm:t>
        <a:bodyPr/>
        <a:lstStyle/>
        <a:p>
          <a:endParaRPr lang="en-GB"/>
        </a:p>
      </dgm:t>
    </dgm:pt>
    <dgm:pt modelId="{7E4C3F42-C00E-42E5-97A2-211E0F3760E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g-BG" sz="1400" dirty="0"/>
            <a:t>ФИ – Дялови инструменти за климатичен неутралитет и цифрова трансформация</a:t>
          </a:r>
          <a:endParaRPr lang="en-GB" sz="1400" dirty="0"/>
        </a:p>
      </dgm:t>
    </dgm:pt>
    <dgm:pt modelId="{36C636C3-CFBD-4450-82D3-DAE351005DD5}" type="parTrans" cxnId="{6F5F5929-7F0E-48AE-8E72-BA897805DCBA}">
      <dgm:prSet/>
      <dgm:spPr/>
      <dgm:t>
        <a:bodyPr/>
        <a:lstStyle/>
        <a:p>
          <a:endParaRPr lang="en-GB"/>
        </a:p>
      </dgm:t>
    </dgm:pt>
    <dgm:pt modelId="{078C82EC-3B4B-4E76-BC05-FBCDCAD5D791}" type="sibTrans" cxnId="{6F5F5929-7F0E-48AE-8E72-BA897805DCBA}">
      <dgm:prSet/>
      <dgm:spPr/>
      <dgm:t>
        <a:bodyPr/>
        <a:lstStyle/>
        <a:p>
          <a:endParaRPr lang="en-GB"/>
        </a:p>
      </dgm:t>
    </dgm:pt>
    <dgm:pt modelId="{D9BDD862-10C4-4A8D-88A3-9A59DBD4E6B3}">
      <dgm:prSet/>
      <dgm:spPr/>
      <dgm:t>
        <a:bodyPr/>
        <a:lstStyle/>
        <a:p>
          <a:r>
            <a:rPr lang="bg-BG" dirty="0"/>
            <a:t>Решения в областта на ИКТ и киберсигурността  </a:t>
          </a:r>
          <a:endParaRPr lang="en-GB" dirty="0"/>
        </a:p>
      </dgm:t>
    </dgm:pt>
    <dgm:pt modelId="{4AE5A5DE-A4F7-4AFE-AFB7-E9234553F82C}" type="parTrans" cxnId="{4CC8CE3B-DBF2-4664-861A-AB310FFC5001}">
      <dgm:prSet/>
      <dgm:spPr/>
      <dgm:t>
        <a:bodyPr/>
        <a:lstStyle/>
        <a:p>
          <a:endParaRPr lang="en-GB"/>
        </a:p>
      </dgm:t>
    </dgm:pt>
    <dgm:pt modelId="{4106FC6D-A773-4426-9C75-68BF7A895055}" type="sibTrans" cxnId="{4CC8CE3B-DBF2-4664-861A-AB310FFC5001}">
      <dgm:prSet/>
      <dgm:spPr/>
      <dgm:t>
        <a:bodyPr/>
        <a:lstStyle/>
        <a:p>
          <a:endParaRPr lang="en-GB"/>
        </a:p>
      </dgm:t>
    </dgm:pt>
    <dgm:pt modelId="{DB3ADC52-4DDD-4D77-96AD-23A6AA4E61E2}">
      <dgm:prSet/>
      <dgm:spPr/>
      <dgm:t>
        <a:bodyPr/>
        <a:lstStyle/>
        <a:p>
          <a:r>
            <a:rPr lang="bg-BG" dirty="0"/>
            <a:t>ФИ – Гаранционен инструмент за растеж </a:t>
          </a:r>
          <a:endParaRPr lang="en-GB" dirty="0"/>
        </a:p>
      </dgm:t>
    </dgm:pt>
    <dgm:pt modelId="{C81BFFB3-FD0B-4F18-8FA7-AE66765C5315}" type="parTrans" cxnId="{083831B7-5BB7-4B34-B69A-9C771A473AF3}">
      <dgm:prSet/>
      <dgm:spPr/>
      <dgm:t>
        <a:bodyPr/>
        <a:lstStyle/>
        <a:p>
          <a:endParaRPr lang="en-GB"/>
        </a:p>
      </dgm:t>
    </dgm:pt>
    <dgm:pt modelId="{7AD21AA2-63F0-4DDB-B8DA-6A9B62394268}" type="sibTrans" cxnId="{083831B7-5BB7-4B34-B69A-9C771A473AF3}">
      <dgm:prSet/>
      <dgm:spPr/>
      <dgm:t>
        <a:bodyPr/>
        <a:lstStyle/>
        <a:p>
          <a:endParaRPr lang="en-GB"/>
        </a:p>
      </dgm:t>
    </dgm:pt>
    <dgm:pt modelId="{9B20200B-B08E-4F72-B3DF-C5C015630A68}">
      <dgm:prSet phldrT="[Text]"/>
      <dgm:spPr>
        <a:solidFill>
          <a:srgbClr val="92D050"/>
        </a:solidFill>
      </dgm:spPr>
      <dgm:t>
        <a:bodyPr/>
        <a:lstStyle/>
        <a:p>
          <a:r>
            <a:rPr lang="bg-BG" dirty="0"/>
            <a:t>ФИ – Гаранционен инструмент за енергийна ефективност и възобновяема енергия</a:t>
          </a:r>
          <a:endParaRPr lang="en-GB" dirty="0"/>
        </a:p>
      </dgm:t>
    </dgm:pt>
    <dgm:pt modelId="{9FC48222-A8AF-47DD-B643-E25A030566A3}" type="parTrans" cxnId="{E630CD9D-796B-4234-8F2D-6AEA45FB6701}">
      <dgm:prSet/>
      <dgm:spPr/>
      <dgm:t>
        <a:bodyPr/>
        <a:lstStyle/>
        <a:p>
          <a:endParaRPr lang="en-GB"/>
        </a:p>
      </dgm:t>
    </dgm:pt>
    <dgm:pt modelId="{D879FC6A-683E-408A-B60F-863DC767C4AB}" type="sibTrans" cxnId="{E630CD9D-796B-4234-8F2D-6AEA45FB6701}">
      <dgm:prSet/>
      <dgm:spPr/>
      <dgm:t>
        <a:bodyPr/>
        <a:lstStyle/>
        <a:p>
          <a:endParaRPr lang="en-GB"/>
        </a:p>
      </dgm:t>
    </dgm:pt>
    <dgm:pt modelId="{20AE2938-7EDE-4690-9462-2402B67DC7F9}">
      <dgm:prSet/>
      <dgm:spPr/>
      <dgm:t>
        <a:bodyPr/>
        <a:lstStyle/>
        <a:p>
          <a:r>
            <a:rPr lang="bg-BG" dirty="0"/>
            <a:t>ФИ – Дялови инструменти за иновации</a:t>
          </a:r>
          <a:endParaRPr lang="en-GB" dirty="0"/>
        </a:p>
      </dgm:t>
    </dgm:pt>
    <dgm:pt modelId="{AEF79689-59EC-4E00-A4EF-D5A0B0642188}" type="parTrans" cxnId="{4F0C1A70-5867-4058-BB11-D98377EBAA3B}">
      <dgm:prSet/>
      <dgm:spPr/>
      <dgm:t>
        <a:bodyPr/>
        <a:lstStyle/>
        <a:p>
          <a:endParaRPr lang="en-GB"/>
        </a:p>
      </dgm:t>
    </dgm:pt>
    <dgm:pt modelId="{AF9E0E29-08ED-46AB-A991-0AAB1BA567A1}" type="sibTrans" cxnId="{4F0C1A70-5867-4058-BB11-D98377EBAA3B}">
      <dgm:prSet/>
      <dgm:spPr/>
      <dgm:t>
        <a:bodyPr/>
        <a:lstStyle/>
        <a:p>
          <a:endParaRPr lang="en-GB"/>
        </a:p>
      </dgm:t>
    </dgm:pt>
    <dgm:pt modelId="{0670BBBD-4BD8-4BC8-BC2C-F5D93BD057A0}" type="pres">
      <dgm:prSet presAssocID="{70B0D5D7-F616-41CB-8A76-99A8AAA0683B}" presName="theList" presStyleCnt="0">
        <dgm:presLayoutVars>
          <dgm:dir/>
          <dgm:animLvl val="lvl"/>
          <dgm:resizeHandles val="exact"/>
        </dgm:presLayoutVars>
      </dgm:prSet>
      <dgm:spPr/>
    </dgm:pt>
    <dgm:pt modelId="{D10E6DCF-0A67-4501-9BE8-89BAE25446AD}" type="pres">
      <dgm:prSet presAssocID="{822AE8F4-11C6-4C53-8423-6AA24D3536CE}" presName="compNode" presStyleCnt="0"/>
      <dgm:spPr/>
    </dgm:pt>
    <dgm:pt modelId="{1C92C1CA-7DEC-4215-8C09-6C1E27F84E76}" type="pres">
      <dgm:prSet presAssocID="{822AE8F4-11C6-4C53-8423-6AA24D3536CE}" presName="aNode" presStyleLbl="bgShp" presStyleIdx="0" presStyleCnt="3" custLinFactNeighborX="893"/>
      <dgm:spPr/>
    </dgm:pt>
    <dgm:pt modelId="{11624870-96A9-467A-9451-3C133BFA2E4A}" type="pres">
      <dgm:prSet presAssocID="{822AE8F4-11C6-4C53-8423-6AA24D3536CE}" presName="textNode" presStyleLbl="bgShp" presStyleIdx="0" presStyleCnt="3"/>
      <dgm:spPr/>
    </dgm:pt>
    <dgm:pt modelId="{5E383A73-7000-4D6D-ABB3-911FA05179EE}" type="pres">
      <dgm:prSet presAssocID="{822AE8F4-11C6-4C53-8423-6AA24D3536CE}" presName="compChildNode" presStyleCnt="0"/>
      <dgm:spPr/>
    </dgm:pt>
    <dgm:pt modelId="{1B195572-A6BF-4F0C-AAB0-48884B032C6A}" type="pres">
      <dgm:prSet presAssocID="{822AE8F4-11C6-4C53-8423-6AA24D3536CE}" presName="theInnerList" presStyleCnt="0"/>
      <dgm:spPr/>
    </dgm:pt>
    <dgm:pt modelId="{1CFACE58-8047-4B5F-8F75-7C19DA1BDAB3}" type="pres">
      <dgm:prSet presAssocID="{3D0BCEBA-808C-4264-9F5F-812E80D56114}" presName="childNode" presStyleLbl="node1" presStyleIdx="0" presStyleCnt="9">
        <dgm:presLayoutVars>
          <dgm:bulletEnabled val="1"/>
        </dgm:presLayoutVars>
      </dgm:prSet>
      <dgm:spPr/>
    </dgm:pt>
    <dgm:pt modelId="{14FC5A5E-5A8E-44A7-88B9-F93FE7E84481}" type="pres">
      <dgm:prSet presAssocID="{3D0BCEBA-808C-4264-9F5F-812E80D56114}" presName="aSpace2" presStyleCnt="0"/>
      <dgm:spPr/>
    </dgm:pt>
    <dgm:pt modelId="{76538D64-193F-4302-8A11-4DD46EDE41A4}" type="pres">
      <dgm:prSet presAssocID="{D9BDD862-10C4-4A8D-88A3-9A59DBD4E6B3}" presName="childNode" presStyleLbl="node1" presStyleIdx="1" presStyleCnt="9">
        <dgm:presLayoutVars>
          <dgm:bulletEnabled val="1"/>
        </dgm:presLayoutVars>
      </dgm:prSet>
      <dgm:spPr/>
    </dgm:pt>
    <dgm:pt modelId="{C85A81CA-3F9C-4993-A412-BE7EA4702F43}" type="pres">
      <dgm:prSet presAssocID="{D9BDD862-10C4-4A8D-88A3-9A59DBD4E6B3}" presName="aSpace2" presStyleCnt="0"/>
      <dgm:spPr/>
    </dgm:pt>
    <dgm:pt modelId="{67B514CF-A396-452E-984E-8D88BFC9AFC8}" type="pres">
      <dgm:prSet presAssocID="{DB3ADC52-4DDD-4D77-96AD-23A6AA4E61E2}" presName="childNode" presStyleLbl="node1" presStyleIdx="2" presStyleCnt="9">
        <dgm:presLayoutVars>
          <dgm:bulletEnabled val="1"/>
        </dgm:presLayoutVars>
      </dgm:prSet>
      <dgm:spPr/>
    </dgm:pt>
    <dgm:pt modelId="{D9024D08-32A6-4BE6-BD8A-C6D26694EAFB}" type="pres">
      <dgm:prSet presAssocID="{DB3ADC52-4DDD-4D77-96AD-23A6AA4E61E2}" presName="aSpace2" presStyleCnt="0"/>
      <dgm:spPr/>
    </dgm:pt>
    <dgm:pt modelId="{D644EA7D-B624-49E3-8887-4DA29C439FDD}" type="pres">
      <dgm:prSet presAssocID="{20AE2938-7EDE-4690-9462-2402B67DC7F9}" presName="childNode" presStyleLbl="node1" presStyleIdx="3" presStyleCnt="9">
        <dgm:presLayoutVars>
          <dgm:bulletEnabled val="1"/>
        </dgm:presLayoutVars>
      </dgm:prSet>
      <dgm:spPr/>
    </dgm:pt>
    <dgm:pt modelId="{FC290599-BEC1-4D88-A651-5FC202D6B6AC}" type="pres">
      <dgm:prSet presAssocID="{20AE2938-7EDE-4690-9462-2402B67DC7F9}" presName="aSpace2" presStyleCnt="0"/>
      <dgm:spPr/>
    </dgm:pt>
    <dgm:pt modelId="{76562DA2-770B-418F-A172-BC919C974E60}" type="pres">
      <dgm:prSet presAssocID="{EACCFC5D-1EF3-4BFE-B5F9-5CE7A9C34241}" presName="childNode" presStyleLbl="node1" presStyleIdx="4" presStyleCnt="9">
        <dgm:presLayoutVars>
          <dgm:bulletEnabled val="1"/>
        </dgm:presLayoutVars>
      </dgm:prSet>
      <dgm:spPr/>
    </dgm:pt>
    <dgm:pt modelId="{1CBF8439-83FC-4ACD-A027-9C7197549EB9}" type="pres">
      <dgm:prSet presAssocID="{822AE8F4-11C6-4C53-8423-6AA24D3536CE}" presName="aSpace" presStyleCnt="0"/>
      <dgm:spPr/>
    </dgm:pt>
    <dgm:pt modelId="{E819121F-10E2-4E80-8B7C-26E765C1C2A1}" type="pres">
      <dgm:prSet presAssocID="{40C049EE-C5E0-4859-922F-95D81AE109FD}" presName="compNode" presStyleCnt="0"/>
      <dgm:spPr/>
    </dgm:pt>
    <dgm:pt modelId="{C8F1F491-FDB0-465E-A7EF-CF3D64968186}" type="pres">
      <dgm:prSet presAssocID="{40C049EE-C5E0-4859-922F-95D81AE109FD}" presName="aNode" presStyleLbl="bgShp" presStyleIdx="1" presStyleCnt="3" custLinFactNeighborY="-185"/>
      <dgm:spPr/>
    </dgm:pt>
    <dgm:pt modelId="{3A00C4C4-D6B4-4178-9E30-614055328434}" type="pres">
      <dgm:prSet presAssocID="{40C049EE-C5E0-4859-922F-95D81AE109FD}" presName="textNode" presStyleLbl="bgShp" presStyleIdx="1" presStyleCnt="3"/>
      <dgm:spPr/>
    </dgm:pt>
    <dgm:pt modelId="{A51F98C4-3441-4D80-9A97-2BF6C03023C3}" type="pres">
      <dgm:prSet presAssocID="{40C049EE-C5E0-4859-922F-95D81AE109FD}" presName="compChildNode" presStyleCnt="0"/>
      <dgm:spPr/>
    </dgm:pt>
    <dgm:pt modelId="{57BC1D45-01BC-4BC0-9CA3-39AA12366333}" type="pres">
      <dgm:prSet presAssocID="{40C049EE-C5E0-4859-922F-95D81AE109FD}" presName="theInnerList" presStyleCnt="0"/>
      <dgm:spPr/>
    </dgm:pt>
    <dgm:pt modelId="{DAE4A4DA-22CA-40B7-8459-27D871688724}" type="pres">
      <dgm:prSet presAssocID="{B1FDE997-27C9-42D3-82EC-DC1D21B8DF3A}" presName="childNode" presStyleLbl="node1" presStyleIdx="5" presStyleCnt="9" custScaleX="112072" custScaleY="19326" custLinFactNeighborY="-53333">
        <dgm:presLayoutVars>
          <dgm:bulletEnabled val="1"/>
        </dgm:presLayoutVars>
      </dgm:prSet>
      <dgm:spPr/>
    </dgm:pt>
    <dgm:pt modelId="{DFFDCF5E-FB67-40E8-93DA-99099E243451}" type="pres">
      <dgm:prSet presAssocID="{B1FDE997-27C9-42D3-82EC-DC1D21B8DF3A}" presName="aSpace2" presStyleCnt="0"/>
      <dgm:spPr/>
    </dgm:pt>
    <dgm:pt modelId="{A0244B18-B46A-49BA-B646-1052FF8384A8}" type="pres">
      <dgm:prSet presAssocID="{047C54EE-DDE0-46A1-9700-A2FD9CFCD78F}" presName="childNode" presStyleLbl="node1" presStyleIdx="6" presStyleCnt="9" custScaleX="112072" custScaleY="18534" custLinFactY="-6120" custLinFactNeighborY="-100000">
        <dgm:presLayoutVars>
          <dgm:bulletEnabled val="1"/>
        </dgm:presLayoutVars>
      </dgm:prSet>
      <dgm:spPr/>
    </dgm:pt>
    <dgm:pt modelId="{231119D7-8508-492D-AEC2-3D633F8890D0}" type="pres">
      <dgm:prSet presAssocID="{047C54EE-DDE0-46A1-9700-A2FD9CFCD78F}" presName="aSpace2" presStyleCnt="0"/>
      <dgm:spPr/>
    </dgm:pt>
    <dgm:pt modelId="{F582C13E-B443-47EB-ABDE-4D43DB473065}" type="pres">
      <dgm:prSet presAssocID="{9B20200B-B08E-4F72-B3DF-C5C015630A68}" presName="childNode" presStyleLbl="node1" presStyleIdx="7" presStyleCnt="9" custScaleX="112072" custScaleY="18534" custLinFactY="-18772" custLinFactNeighborX="-795" custLinFactNeighborY="-100000">
        <dgm:presLayoutVars>
          <dgm:bulletEnabled val="1"/>
        </dgm:presLayoutVars>
      </dgm:prSet>
      <dgm:spPr/>
    </dgm:pt>
    <dgm:pt modelId="{7E10A535-5087-4348-905D-77F3E6CC6863}" type="pres">
      <dgm:prSet presAssocID="{40C049EE-C5E0-4859-922F-95D81AE109FD}" presName="aSpace" presStyleCnt="0"/>
      <dgm:spPr/>
    </dgm:pt>
    <dgm:pt modelId="{78A4243A-8CE3-4D4F-BBFA-F7F7233CA8AB}" type="pres">
      <dgm:prSet presAssocID="{8917E55E-102B-448E-AA3E-F2FF21DD672C}" presName="compNode" presStyleCnt="0"/>
      <dgm:spPr/>
    </dgm:pt>
    <dgm:pt modelId="{125B53CF-ABCA-4303-B164-750DD2FFBE02}" type="pres">
      <dgm:prSet presAssocID="{8917E55E-102B-448E-AA3E-F2FF21DD672C}" presName="aNode" presStyleLbl="bgShp" presStyleIdx="2" presStyleCnt="3" custLinFactNeighborX="10666" custLinFactNeighborY="-150"/>
      <dgm:spPr/>
    </dgm:pt>
    <dgm:pt modelId="{74B3A9E0-636E-4610-BC00-1A4F24C19707}" type="pres">
      <dgm:prSet presAssocID="{8917E55E-102B-448E-AA3E-F2FF21DD672C}" presName="textNode" presStyleLbl="bgShp" presStyleIdx="2" presStyleCnt="3"/>
      <dgm:spPr/>
    </dgm:pt>
    <dgm:pt modelId="{0DF0C33B-781B-48D9-9C06-B2D563761D4C}" type="pres">
      <dgm:prSet presAssocID="{8917E55E-102B-448E-AA3E-F2FF21DD672C}" presName="compChildNode" presStyleCnt="0"/>
      <dgm:spPr/>
    </dgm:pt>
    <dgm:pt modelId="{FF0D1814-7146-4297-9880-9BAA399E7BC0}" type="pres">
      <dgm:prSet presAssocID="{8917E55E-102B-448E-AA3E-F2FF21DD672C}" presName="theInnerList" presStyleCnt="0"/>
      <dgm:spPr/>
    </dgm:pt>
    <dgm:pt modelId="{A98BA0BE-BCD5-4469-A8C7-930A4CCE859F}" type="pres">
      <dgm:prSet presAssocID="{7E4C3F42-C00E-42E5-97A2-211E0F3760ED}" presName="childNode" presStyleLbl="node1" presStyleIdx="8" presStyleCnt="9" custScaleX="115149" custScaleY="20429" custLinFactNeighborX="-1061" custLinFactNeighborY="-40072">
        <dgm:presLayoutVars>
          <dgm:bulletEnabled val="1"/>
        </dgm:presLayoutVars>
      </dgm:prSet>
      <dgm:spPr/>
    </dgm:pt>
  </dgm:ptLst>
  <dgm:cxnLst>
    <dgm:cxn modelId="{20667A35-3A84-4143-8819-965ECBA8A8FC}" type="presOf" srcId="{70B0D5D7-F616-41CB-8A76-99A8AAA0683B}" destId="{0670BBBD-4BD8-4BC8-BC2C-F5D93BD057A0}" srcOrd="0" destOrd="0" presId="urn:microsoft.com/office/officeart/2005/8/layout/lProcess2"/>
    <dgm:cxn modelId="{4CC8CE3B-DBF2-4664-861A-AB310FFC5001}" srcId="{822AE8F4-11C6-4C53-8423-6AA24D3536CE}" destId="{D9BDD862-10C4-4A8D-88A3-9A59DBD4E6B3}" srcOrd="1" destOrd="0" parTransId="{4AE5A5DE-A4F7-4AFE-AFB7-E9234553F82C}" sibTransId="{4106FC6D-A773-4426-9C75-68BF7A895055}"/>
    <dgm:cxn modelId="{083831B7-5BB7-4B34-B69A-9C771A473AF3}" srcId="{822AE8F4-11C6-4C53-8423-6AA24D3536CE}" destId="{DB3ADC52-4DDD-4D77-96AD-23A6AA4E61E2}" srcOrd="2" destOrd="0" parTransId="{C81BFFB3-FD0B-4F18-8FA7-AE66765C5315}" sibTransId="{7AD21AA2-63F0-4DDB-B8DA-6A9B62394268}"/>
    <dgm:cxn modelId="{C8EB2375-691D-4702-9092-E88B0FF1AA3E}" type="presOf" srcId="{047C54EE-DDE0-46A1-9700-A2FD9CFCD78F}" destId="{A0244B18-B46A-49BA-B646-1052FF8384A8}" srcOrd="0" destOrd="0" presId="urn:microsoft.com/office/officeart/2005/8/layout/lProcess2"/>
    <dgm:cxn modelId="{6F5F5929-7F0E-48AE-8E72-BA897805DCBA}" srcId="{8917E55E-102B-448E-AA3E-F2FF21DD672C}" destId="{7E4C3F42-C00E-42E5-97A2-211E0F3760ED}" srcOrd="0" destOrd="0" parTransId="{36C636C3-CFBD-4450-82D3-DAE351005DD5}" sibTransId="{078C82EC-3B4B-4E76-BC05-FBCDCAD5D791}"/>
    <dgm:cxn modelId="{D9AE8F8A-5936-40D4-BF52-EC174784AEEA}" srcId="{70B0D5D7-F616-41CB-8A76-99A8AAA0683B}" destId="{8917E55E-102B-448E-AA3E-F2FF21DD672C}" srcOrd="2" destOrd="0" parTransId="{914BBAC1-5BEB-4FB6-B739-3DA568F30A64}" sibTransId="{FD704371-8CE3-4B9A-A14B-5170457A7105}"/>
    <dgm:cxn modelId="{20FC0256-4D32-41A1-8E30-6E6653E0B034}" type="presOf" srcId="{40C049EE-C5E0-4859-922F-95D81AE109FD}" destId="{3A00C4C4-D6B4-4178-9E30-614055328434}" srcOrd="1" destOrd="0" presId="urn:microsoft.com/office/officeart/2005/8/layout/lProcess2"/>
    <dgm:cxn modelId="{98D2F41F-1857-45C5-B0EE-7D5E77C94B0B}" srcId="{822AE8F4-11C6-4C53-8423-6AA24D3536CE}" destId="{3D0BCEBA-808C-4264-9F5F-812E80D56114}" srcOrd="0" destOrd="0" parTransId="{2CFA4952-AD4D-4B26-94C5-E78E0C11AF40}" sibTransId="{2FAB67D4-905D-49F5-B447-5EE6F0CE4E38}"/>
    <dgm:cxn modelId="{E630CD9D-796B-4234-8F2D-6AEA45FB6701}" srcId="{40C049EE-C5E0-4859-922F-95D81AE109FD}" destId="{9B20200B-B08E-4F72-B3DF-C5C015630A68}" srcOrd="2" destOrd="0" parTransId="{9FC48222-A8AF-47DD-B643-E25A030566A3}" sibTransId="{D879FC6A-683E-408A-B60F-863DC767C4AB}"/>
    <dgm:cxn modelId="{2BDBDD4D-31E4-4C61-86EB-022DCC93DD0F}" type="presOf" srcId="{D9BDD862-10C4-4A8D-88A3-9A59DBD4E6B3}" destId="{76538D64-193F-4302-8A11-4DD46EDE41A4}" srcOrd="0" destOrd="0" presId="urn:microsoft.com/office/officeart/2005/8/layout/lProcess2"/>
    <dgm:cxn modelId="{C46DA4A2-D42E-456F-9AF5-034742CCF0CF}" type="presOf" srcId="{20AE2938-7EDE-4690-9462-2402B67DC7F9}" destId="{D644EA7D-B624-49E3-8887-4DA29C439FDD}" srcOrd="0" destOrd="0" presId="urn:microsoft.com/office/officeart/2005/8/layout/lProcess2"/>
    <dgm:cxn modelId="{A716ACC8-7F17-4F64-9C84-21C60D919234}" type="presOf" srcId="{8917E55E-102B-448E-AA3E-F2FF21DD672C}" destId="{125B53CF-ABCA-4303-B164-750DD2FFBE02}" srcOrd="0" destOrd="0" presId="urn:microsoft.com/office/officeart/2005/8/layout/lProcess2"/>
    <dgm:cxn modelId="{BA6DF402-9AE1-4B7D-90BF-D270FE374CD1}" type="presOf" srcId="{822AE8F4-11C6-4C53-8423-6AA24D3536CE}" destId="{11624870-96A9-467A-9451-3C133BFA2E4A}" srcOrd="1" destOrd="0" presId="urn:microsoft.com/office/officeart/2005/8/layout/lProcess2"/>
    <dgm:cxn modelId="{26475AC7-2E8A-4DFF-A51F-03817EA5A353}" type="presOf" srcId="{3D0BCEBA-808C-4264-9F5F-812E80D56114}" destId="{1CFACE58-8047-4B5F-8F75-7C19DA1BDAB3}" srcOrd="0" destOrd="0" presId="urn:microsoft.com/office/officeart/2005/8/layout/lProcess2"/>
    <dgm:cxn modelId="{4F0C1A70-5867-4058-BB11-D98377EBAA3B}" srcId="{822AE8F4-11C6-4C53-8423-6AA24D3536CE}" destId="{20AE2938-7EDE-4690-9462-2402B67DC7F9}" srcOrd="3" destOrd="0" parTransId="{AEF79689-59EC-4E00-A4EF-D5A0B0642188}" sibTransId="{AF9E0E29-08ED-46AB-A991-0AAB1BA567A1}"/>
    <dgm:cxn modelId="{1829F07B-BFF8-4EC6-8DE8-714F6E33DB80}" type="presOf" srcId="{822AE8F4-11C6-4C53-8423-6AA24D3536CE}" destId="{1C92C1CA-7DEC-4215-8C09-6C1E27F84E76}" srcOrd="0" destOrd="0" presId="urn:microsoft.com/office/officeart/2005/8/layout/lProcess2"/>
    <dgm:cxn modelId="{F708CD54-9C2E-4E44-89CC-93594477709F}" type="presOf" srcId="{DB3ADC52-4DDD-4D77-96AD-23A6AA4E61E2}" destId="{67B514CF-A396-452E-984E-8D88BFC9AFC8}" srcOrd="0" destOrd="0" presId="urn:microsoft.com/office/officeart/2005/8/layout/lProcess2"/>
    <dgm:cxn modelId="{6FB11FB5-D5C8-43A4-B039-4375AC14D473}" srcId="{40C049EE-C5E0-4859-922F-95D81AE109FD}" destId="{047C54EE-DDE0-46A1-9700-A2FD9CFCD78F}" srcOrd="1" destOrd="0" parTransId="{02DFA573-7E27-4ADE-909E-48B77DD82DDA}" sibTransId="{83486B8B-5EA1-4D5D-9B90-5EE983E9D5C0}"/>
    <dgm:cxn modelId="{17D3D10F-0BE5-4FCC-A385-8B366D98CC14}" srcId="{70B0D5D7-F616-41CB-8A76-99A8AAA0683B}" destId="{822AE8F4-11C6-4C53-8423-6AA24D3536CE}" srcOrd="0" destOrd="0" parTransId="{A3DA861D-E717-4045-B74C-B67C246EFAC9}" sibTransId="{3D600ED6-6D69-4082-ACDC-5CB800FA8C86}"/>
    <dgm:cxn modelId="{1638845B-F657-4FEB-8D1D-33781BA323B5}" srcId="{40C049EE-C5E0-4859-922F-95D81AE109FD}" destId="{B1FDE997-27C9-42D3-82EC-DC1D21B8DF3A}" srcOrd="0" destOrd="0" parTransId="{D0753608-89F6-47A0-AC42-5859C34287EE}" sibTransId="{BA6ABC06-4ED0-4154-8A61-9C7B20E78F29}"/>
    <dgm:cxn modelId="{5172D100-596C-4E06-91C4-B4F117F79D0E}" srcId="{70B0D5D7-F616-41CB-8A76-99A8AAA0683B}" destId="{40C049EE-C5E0-4859-922F-95D81AE109FD}" srcOrd="1" destOrd="0" parTransId="{A2A6F09E-D9CC-4091-806A-852039441431}" sibTransId="{B802ED3C-35AB-43AE-BA8D-60085DB45479}"/>
    <dgm:cxn modelId="{CBB33704-EFDE-47DA-AE23-272280F3F04A}" type="presOf" srcId="{9B20200B-B08E-4F72-B3DF-C5C015630A68}" destId="{F582C13E-B443-47EB-ABDE-4D43DB473065}" srcOrd="0" destOrd="0" presId="urn:microsoft.com/office/officeart/2005/8/layout/lProcess2"/>
    <dgm:cxn modelId="{4A9AB672-1394-4439-AB02-2DA30E76DF0D}" type="presOf" srcId="{7E4C3F42-C00E-42E5-97A2-211E0F3760ED}" destId="{A98BA0BE-BCD5-4469-A8C7-930A4CCE859F}" srcOrd="0" destOrd="0" presId="urn:microsoft.com/office/officeart/2005/8/layout/lProcess2"/>
    <dgm:cxn modelId="{2F485733-0E89-48B5-9CC7-513CFE1F124E}" type="presOf" srcId="{40C049EE-C5E0-4859-922F-95D81AE109FD}" destId="{C8F1F491-FDB0-465E-A7EF-CF3D64968186}" srcOrd="0" destOrd="0" presId="urn:microsoft.com/office/officeart/2005/8/layout/lProcess2"/>
    <dgm:cxn modelId="{CFFA085F-6E1B-416B-A55E-AF2357B5B431}" type="presOf" srcId="{EACCFC5D-1EF3-4BFE-B5F9-5CE7A9C34241}" destId="{76562DA2-770B-418F-A172-BC919C974E60}" srcOrd="0" destOrd="0" presId="urn:microsoft.com/office/officeart/2005/8/layout/lProcess2"/>
    <dgm:cxn modelId="{565E165E-7C24-4B3A-8E32-B46A26E61333}" type="presOf" srcId="{8917E55E-102B-448E-AA3E-F2FF21DD672C}" destId="{74B3A9E0-636E-4610-BC00-1A4F24C19707}" srcOrd="1" destOrd="0" presId="urn:microsoft.com/office/officeart/2005/8/layout/lProcess2"/>
    <dgm:cxn modelId="{780CBC6B-C9F0-4826-9226-6BDD05183E1E}" type="presOf" srcId="{B1FDE997-27C9-42D3-82EC-DC1D21B8DF3A}" destId="{DAE4A4DA-22CA-40B7-8459-27D871688724}" srcOrd="0" destOrd="0" presId="urn:microsoft.com/office/officeart/2005/8/layout/lProcess2"/>
    <dgm:cxn modelId="{9195B40E-B869-4D8B-B39B-FAD4EAAD8C5D}" srcId="{822AE8F4-11C6-4C53-8423-6AA24D3536CE}" destId="{EACCFC5D-1EF3-4BFE-B5F9-5CE7A9C34241}" srcOrd="4" destOrd="0" parTransId="{213E2A0E-CB32-4C45-8B77-063FB6525802}" sibTransId="{3548DB5C-FC01-42EB-A1E7-11F58D1C24EA}"/>
    <dgm:cxn modelId="{E2938D64-8451-435F-9023-651AFD06AD98}" type="presParOf" srcId="{0670BBBD-4BD8-4BC8-BC2C-F5D93BD057A0}" destId="{D10E6DCF-0A67-4501-9BE8-89BAE25446AD}" srcOrd="0" destOrd="0" presId="urn:microsoft.com/office/officeart/2005/8/layout/lProcess2"/>
    <dgm:cxn modelId="{135FA70B-E124-48B4-ABB3-02028BFFE1E8}" type="presParOf" srcId="{D10E6DCF-0A67-4501-9BE8-89BAE25446AD}" destId="{1C92C1CA-7DEC-4215-8C09-6C1E27F84E76}" srcOrd="0" destOrd="0" presId="urn:microsoft.com/office/officeart/2005/8/layout/lProcess2"/>
    <dgm:cxn modelId="{27C3ED05-1918-40B2-9B3A-8ABF7349A05A}" type="presParOf" srcId="{D10E6DCF-0A67-4501-9BE8-89BAE25446AD}" destId="{11624870-96A9-467A-9451-3C133BFA2E4A}" srcOrd="1" destOrd="0" presId="urn:microsoft.com/office/officeart/2005/8/layout/lProcess2"/>
    <dgm:cxn modelId="{7BECBFBC-8407-4929-BF71-763F8AE159A8}" type="presParOf" srcId="{D10E6DCF-0A67-4501-9BE8-89BAE25446AD}" destId="{5E383A73-7000-4D6D-ABB3-911FA05179EE}" srcOrd="2" destOrd="0" presId="urn:microsoft.com/office/officeart/2005/8/layout/lProcess2"/>
    <dgm:cxn modelId="{1D2E686F-573A-44D6-9165-B529C11D2DEF}" type="presParOf" srcId="{5E383A73-7000-4D6D-ABB3-911FA05179EE}" destId="{1B195572-A6BF-4F0C-AAB0-48884B032C6A}" srcOrd="0" destOrd="0" presId="urn:microsoft.com/office/officeart/2005/8/layout/lProcess2"/>
    <dgm:cxn modelId="{C7E03570-DAC8-4986-BEA9-8A37CF322C9D}" type="presParOf" srcId="{1B195572-A6BF-4F0C-AAB0-48884B032C6A}" destId="{1CFACE58-8047-4B5F-8F75-7C19DA1BDAB3}" srcOrd="0" destOrd="0" presId="urn:microsoft.com/office/officeart/2005/8/layout/lProcess2"/>
    <dgm:cxn modelId="{3CFA3A59-4EFD-4949-A487-9D7AB619CE5A}" type="presParOf" srcId="{1B195572-A6BF-4F0C-AAB0-48884B032C6A}" destId="{14FC5A5E-5A8E-44A7-88B9-F93FE7E84481}" srcOrd="1" destOrd="0" presId="urn:microsoft.com/office/officeart/2005/8/layout/lProcess2"/>
    <dgm:cxn modelId="{C9E3E607-EF7F-484C-AB1C-4EC25C5E6E8C}" type="presParOf" srcId="{1B195572-A6BF-4F0C-AAB0-48884B032C6A}" destId="{76538D64-193F-4302-8A11-4DD46EDE41A4}" srcOrd="2" destOrd="0" presId="urn:microsoft.com/office/officeart/2005/8/layout/lProcess2"/>
    <dgm:cxn modelId="{65EA11E4-6EB3-4DE2-8777-C6D5630507ED}" type="presParOf" srcId="{1B195572-A6BF-4F0C-AAB0-48884B032C6A}" destId="{C85A81CA-3F9C-4993-A412-BE7EA4702F43}" srcOrd="3" destOrd="0" presId="urn:microsoft.com/office/officeart/2005/8/layout/lProcess2"/>
    <dgm:cxn modelId="{ADBBC7E9-E971-43E2-AEC3-E03538978ECD}" type="presParOf" srcId="{1B195572-A6BF-4F0C-AAB0-48884B032C6A}" destId="{67B514CF-A396-452E-984E-8D88BFC9AFC8}" srcOrd="4" destOrd="0" presId="urn:microsoft.com/office/officeart/2005/8/layout/lProcess2"/>
    <dgm:cxn modelId="{D1384A43-1C44-49AD-89CC-25FBB6C44D0B}" type="presParOf" srcId="{1B195572-A6BF-4F0C-AAB0-48884B032C6A}" destId="{D9024D08-32A6-4BE6-BD8A-C6D26694EAFB}" srcOrd="5" destOrd="0" presId="urn:microsoft.com/office/officeart/2005/8/layout/lProcess2"/>
    <dgm:cxn modelId="{6FE5D442-40FF-4DE7-AFA9-09705F665368}" type="presParOf" srcId="{1B195572-A6BF-4F0C-AAB0-48884B032C6A}" destId="{D644EA7D-B624-49E3-8887-4DA29C439FDD}" srcOrd="6" destOrd="0" presId="urn:microsoft.com/office/officeart/2005/8/layout/lProcess2"/>
    <dgm:cxn modelId="{6FAA77DF-D7FC-4B8B-80CB-5F26F5051836}" type="presParOf" srcId="{1B195572-A6BF-4F0C-AAB0-48884B032C6A}" destId="{FC290599-BEC1-4D88-A651-5FC202D6B6AC}" srcOrd="7" destOrd="0" presId="urn:microsoft.com/office/officeart/2005/8/layout/lProcess2"/>
    <dgm:cxn modelId="{A7664B36-287B-4FB7-936B-26D5675EE249}" type="presParOf" srcId="{1B195572-A6BF-4F0C-AAB0-48884B032C6A}" destId="{76562DA2-770B-418F-A172-BC919C974E60}" srcOrd="8" destOrd="0" presId="urn:microsoft.com/office/officeart/2005/8/layout/lProcess2"/>
    <dgm:cxn modelId="{C6ED1AEF-BD01-4092-9F56-2C7FA2EFA833}" type="presParOf" srcId="{0670BBBD-4BD8-4BC8-BC2C-F5D93BD057A0}" destId="{1CBF8439-83FC-4ACD-A027-9C7197549EB9}" srcOrd="1" destOrd="0" presId="urn:microsoft.com/office/officeart/2005/8/layout/lProcess2"/>
    <dgm:cxn modelId="{B48BB1AA-E6B0-4DEC-ADD1-041B4AE1598A}" type="presParOf" srcId="{0670BBBD-4BD8-4BC8-BC2C-F5D93BD057A0}" destId="{E819121F-10E2-4E80-8B7C-26E765C1C2A1}" srcOrd="2" destOrd="0" presId="urn:microsoft.com/office/officeart/2005/8/layout/lProcess2"/>
    <dgm:cxn modelId="{12AF6D03-29FD-4E11-B05D-7CD1F1222533}" type="presParOf" srcId="{E819121F-10E2-4E80-8B7C-26E765C1C2A1}" destId="{C8F1F491-FDB0-465E-A7EF-CF3D64968186}" srcOrd="0" destOrd="0" presId="urn:microsoft.com/office/officeart/2005/8/layout/lProcess2"/>
    <dgm:cxn modelId="{01F9B412-C769-432F-83B7-AD64F8807406}" type="presParOf" srcId="{E819121F-10E2-4E80-8B7C-26E765C1C2A1}" destId="{3A00C4C4-D6B4-4178-9E30-614055328434}" srcOrd="1" destOrd="0" presId="urn:microsoft.com/office/officeart/2005/8/layout/lProcess2"/>
    <dgm:cxn modelId="{BC9486A1-DBE4-4F38-B98B-100B66AAA11C}" type="presParOf" srcId="{E819121F-10E2-4E80-8B7C-26E765C1C2A1}" destId="{A51F98C4-3441-4D80-9A97-2BF6C03023C3}" srcOrd="2" destOrd="0" presId="urn:microsoft.com/office/officeart/2005/8/layout/lProcess2"/>
    <dgm:cxn modelId="{51C740CE-B95B-4A0F-8721-67F004499C16}" type="presParOf" srcId="{A51F98C4-3441-4D80-9A97-2BF6C03023C3}" destId="{57BC1D45-01BC-4BC0-9CA3-39AA12366333}" srcOrd="0" destOrd="0" presId="urn:microsoft.com/office/officeart/2005/8/layout/lProcess2"/>
    <dgm:cxn modelId="{F0F99BD5-35C2-4E4D-B62C-B0447AC5E1C4}" type="presParOf" srcId="{57BC1D45-01BC-4BC0-9CA3-39AA12366333}" destId="{DAE4A4DA-22CA-40B7-8459-27D871688724}" srcOrd="0" destOrd="0" presId="urn:microsoft.com/office/officeart/2005/8/layout/lProcess2"/>
    <dgm:cxn modelId="{0DFCA4C2-0133-4B5A-9709-402FC01A537A}" type="presParOf" srcId="{57BC1D45-01BC-4BC0-9CA3-39AA12366333}" destId="{DFFDCF5E-FB67-40E8-93DA-99099E243451}" srcOrd="1" destOrd="0" presId="urn:microsoft.com/office/officeart/2005/8/layout/lProcess2"/>
    <dgm:cxn modelId="{BEC5B4A9-7369-4CC5-BE75-501C6A9FA5EC}" type="presParOf" srcId="{57BC1D45-01BC-4BC0-9CA3-39AA12366333}" destId="{A0244B18-B46A-49BA-B646-1052FF8384A8}" srcOrd="2" destOrd="0" presId="urn:microsoft.com/office/officeart/2005/8/layout/lProcess2"/>
    <dgm:cxn modelId="{F92096C1-7240-448D-A705-B392D98F7DA4}" type="presParOf" srcId="{57BC1D45-01BC-4BC0-9CA3-39AA12366333}" destId="{231119D7-8508-492D-AEC2-3D633F8890D0}" srcOrd="3" destOrd="0" presId="urn:microsoft.com/office/officeart/2005/8/layout/lProcess2"/>
    <dgm:cxn modelId="{D1D5BB50-3C99-445D-9603-134BCC8A6483}" type="presParOf" srcId="{57BC1D45-01BC-4BC0-9CA3-39AA12366333}" destId="{F582C13E-B443-47EB-ABDE-4D43DB473065}" srcOrd="4" destOrd="0" presId="urn:microsoft.com/office/officeart/2005/8/layout/lProcess2"/>
    <dgm:cxn modelId="{6C73F44C-D042-4B6D-836F-72C33856B042}" type="presParOf" srcId="{0670BBBD-4BD8-4BC8-BC2C-F5D93BD057A0}" destId="{7E10A535-5087-4348-905D-77F3E6CC6863}" srcOrd="3" destOrd="0" presId="urn:microsoft.com/office/officeart/2005/8/layout/lProcess2"/>
    <dgm:cxn modelId="{E13F437F-38CB-43AB-A34E-41A5ADE5948C}" type="presParOf" srcId="{0670BBBD-4BD8-4BC8-BC2C-F5D93BD057A0}" destId="{78A4243A-8CE3-4D4F-BBFA-F7F7233CA8AB}" srcOrd="4" destOrd="0" presId="urn:microsoft.com/office/officeart/2005/8/layout/lProcess2"/>
    <dgm:cxn modelId="{ACB1071D-4525-4FFB-939A-0A09C49C22E1}" type="presParOf" srcId="{78A4243A-8CE3-4D4F-BBFA-F7F7233CA8AB}" destId="{125B53CF-ABCA-4303-B164-750DD2FFBE02}" srcOrd="0" destOrd="0" presId="urn:microsoft.com/office/officeart/2005/8/layout/lProcess2"/>
    <dgm:cxn modelId="{3DD6910E-A9A0-4398-9BC7-36AF92C21590}" type="presParOf" srcId="{78A4243A-8CE3-4D4F-BBFA-F7F7233CA8AB}" destId="{74B3A9E0-636E-4610-BC00-1A4F24C19707}" srcOrd="1" destOrd="0" presId="urn:microsoft.com/office/officeart/2005/8/layout/lProcess2"/>
    <dgm:cxn modelId="{2A532C40-C0CC-4820-B306-145A2BE3C911}" type="presParOf" srcId="{78A4243A-8CE3-4D4F-BBFA-F7F7233CA8AB}" destId="{0DF0C33B-781B-48D9-9C06-B2D563761D4C}" srcOrd="2" destOrd="0" presId="urn:microsoft.com/office/officeart/2005/8/layout/lProcess2"/>
    <dgm:cxn modelId="{5A14A4E4-8383-4D97-9B12-0795022AB895}" type="presParOf" srcId="{0DF0C33B-781B-48D9-9C06-B2D563761D4C}" destId="{FF0D1814-7146-4297-9880-9BAA399E7BC0}" srcOrd="0" destOrd="0" presId="urn:microsoft.com/office/officeart/2005/8/layout/lProcess2"/>
    <dgm:cxn modelId="{82B01DB3-03C8-4435-9FC2-861D0680FF58}" type="presParOf" srcId="{FF0D1814-7146-4297-9880-9BAA399E7BC0}" destId="{A98BA0BE-BCD5-4469-A8C7-930A4CCE859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B296-A87C-46EC-B8EA-459BF7385355}">
      <dsp:nvSpPr>
        <dsp:cNvPr id="0" name=""/>
        <dsp:cNvSpPr/>
      </dsp:nvSpPr>
      <dsp:spPr>
        <a:xfrm>
          <a:off x="0" y="3411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B105A-46D1-40D5-86B2-3B1CCE228C41}">
      <dsp:nvSpPr>
        <dsp:cNvPr id="0" name=""/>
        <dsp:cNvSpPr/>
      </dsp:nvSpPr>
      <dsp:spPr>
        <a:xfrm>
          <a:off x="0" y="3411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Министерство на иновациите и растежа</a:t>
          </a:r>
          <a:endParaRPr lang="en-US" sz="32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411"/>
        <a:ext cx="8564035" cy="2326568"/>
      </dsp:txXfrm>
    </dsp:sp>
    <dsp:sp modelId="{3C8C8DBF-CA92-488E-A993-E54274FAD938}">
      <dsp:nvSpPr>
        <dsp:cNvPr id="0" name=""/>
        <dsp:cNvSpPr/>
      </dsp:nvSpPr>
      <dsp:spPr>
        <a:xfrm>
          <a:off x="0" y="2286007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7DDAC-B3D9-49B4-9924-EB5A26D355B5}">
      <dsp:nvSpPr>
        <dsp:cNvPr id="0" name=""/>
        <dsp:cNvSpPr/>
      </dsp:nvSpPr>
      <dsp:spPr>
        <a:xfrm>
          <a:off x="0" y="2329979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МЕРКИ ЗА НАСЪРЧАВАНЕ НА ИНОВАЦИИТЕ И РАСТЕЖА НА ПРЕДПРИЯТИЯТА</a:t>
          </a:r>
          <a:endParaRPr lang="en-US" sz="2800" b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329979"/>
        <a:ext cx="8564035" cy="2326568"/>
      </dsp:txXfrm>
    </dsp:sp>
    <dsp:sp modelId="{8BDFC6D2-5197-49A0-9D7F-E90FF097322A}">
      <dsp:nvSpPr>
        <dsp:cNvPr id="0" name=""/>
        <dsp:cNvSpPr/>
      </dsp:nvSpPr>
      <dsp:spPr>
        <a:xfrm>
          <a:off x="0" y="4656548"/>
          <a:ext cx="85640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2C912-A2F6-4427-981C-CE2457F755D1}">
      <dsp:nvSpPr>
        <dsp:cNvPr id="0" name=""/>
        <dsp:cNvSpPr/>
      </dsp:nvSpPr>
      <dsp:spPr>
        <a:xfrm>
          <a:off x="0" y="4656548"/>
          <a:ext cx="8564035" cy="23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i="1" kern="1200" dirty="0">
            <a:gradFill>
              <a:gsLst>
                <a:gs pos="0">
                  <a:schemeClr val="tx1"/>
                </a:gs>
                <a:gs pos="40000">
                  <a:schemeClr val="tx1">
                    <a:lumMod val="75000"/>
                    <a:lumOff val="25000"/>
                  </a:schemeClr>
                </a:gs>
                <a:gs pos="100000">
                  <a:schemeClr val="tx2">
                    <a:alpha val="65000"/>
                  </a:schemeClr>
                </a:gs>
              </a:gsLst>
              <a:lin ang="5400000" scaled="0"/>
            </a:gradFill>
            <a:effectLst>
              <a:reflection blurRad="6350" stA="55000" endA="300" endPos="45500" dir="5400000" sy="-100000" algn="bl" rotWithShape="0"/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656548"/>
        <a:ext cx="8564035" cy="2326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2C1CA-7DEC-4215-8C09-6C1E27F84E76}">
      <dsp:nvSpPr>
        <dsp:cNvPr id="0" name=""/>
        <dsp:cNvSpPr/>
      </dsp:nvSpPr>
      <dsp:spPr>
        <a:xfrm>
          <a:off x="23428" y="0"/>
          <a:ext cx="2515195" cy="5556598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dirty="0">
              <a:solidFill>
                <a:schemeClr val="bg1"/>
              </a:solidFill>
            </a:rPr>
            <a:t>Растеж и иновации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23428" y="0"/>
        <a:ext cx="2515195" cy="1666979"/>
      </dsp:txXfrm>
    </dsp:sp>
    <dsp:sp modelId="{1CFACE58-8047-4B5F-8F75-7C19DA1BDAB3}">
      <dsp:nvSpPr>
        <dsp:cNvPr id="0" name=""/>
        <dsp:cNvSpPr/>
      </dsp:nvSpPr>
      <dsp:spPr>
        <a:xfrm>
          <a:off x="252486" y="1668030"/>
          <a:ext cx="2012156" cy="642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Технологична модернизация </a:t>
          </a:r>
          <a:endParaRPr lang="en-GB" sz="1200" kern="1200" dirty="0"/>
        </a:p>
      </dsp:txBody>
      <dsp:txXfrm>
        <a:off x="271314" y="1686858"/>
        <a:ext cx="1974500" cy="605164"/>
      </dsp:txXfrm>
    </dsp:sp>
    <dsp:sp modelId="{76538D64-193F-4302-8A11-4DD46EDE41A4}">
      <dsp:nvSpPr>
        <dsp:cNvPr id="0" name=""/>
        <dsp:cNvSpPr/>
      </dsp:nvSpPr>
      <dsp:spPr>
        <a:xfrm>
          <a:off x="252486" y="2409747"/>
          <a:ext cx="2012156" cy="642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Решения в областта на ИКТ и киберсигурността  </a:t>
          </a:r>
          <a:endParaRPr lang="en-GB" sz="1200" kern="1200" dirty="0"/>
        </a:p>
      </dsp:txBody>
      <dsp:txXfrm>
        <a:off x="271314" y="2428575"/>
        <a:ext cx="1974500" cy="605164"/>
      </dsp:txXfrm>
    </dsp:sp>
    <dsp:sp modelId="{67B514CF-A396-452E-984E-8D88BFC9AFC8}">
      <dsp:nvSpPr>
        <dsp:cNvPr id="0" name=""/>
        <dsp:cNvSpPr/>
      </dsp:nvSpPr>
      <dsp:spPr>
        <a:xfrm>
          <a:off x="252486" y="3151463"/>
          <a:ext cx="2012156" cy="642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ФИ – Гаранционен инструмент за растеж </a:t>
          </a:r>
          <a:endParaRPr lang="en-GB" sz="1200" kern="1200" dirty="0"/>
        </a:p>
      </dsp:txBody>
      <dsp:txXfrm>
        <a:off x="271314" y="3170291"/>
        <a:ext cx="1974500" cy="605164"/>
      </dsp:txXfrm>
    </dsp:sp>
    <dsp:sp modelId="{D644EA7D-B624-49E3-8887-4DA29C439FDD}">
      <dsp:nvSpPr>
        <dsp:cNvPr id="0" name=""/>
        <dsp:cNvSpPr/>
      </dsp:nvSpPr>
      <dsp:spPr>
        <a:xfrm>
          <a:off x="252486" y="3893179"/>
          <a:ext cx="2012156" cy="642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ФИ – Дялови инструменти за иновации</a:t>
          </a:r>
          <a:endParaRPr lang="en-GB" sz="1200" kern="1200" dirty="0"/>
        </a:p>
      </dsp:txBody>
      <dsp:txXfrm>
        <a:off x="271314" y="3912007"/>
        <a:ext cx="1974500" cy="605164"/>
      </dsp:txXfrm>
    </dsp:sp>
    <dsp:sp modelId="{76562DA2-770B-418F-A172-BC919C974E60}">
      <dsp:nvSpPr>
        <dsp:cNvPr id="0" name=""/>
        <dsp:cNvSpPr/>
      </dsp:nvSpPr>
      <dsp:spPr>
        <a:xfrm>
          <a:off x="252486" y="4634895"/>
          <a:ext cx="2012156" cy="642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ФИ – Дялови инструменти за растеж</a:t>
          </a:r>
          <a:endParaRPr lang="en-GB" sz="1200" kern="1200" dirty="0"/>
        </a:p>
      </dsp:txBody>
      <dsp:txXfrm>
        <a:off x="271314" y="4653723"/>
        <a:ext cx="1974500" cy="605164"/>
      </dsp:txXfrm>
    </dsp:sp>
    <dsp:sp modelId="{C8F1F491-FDB0-465E-A7EF-CF3D64968186}">
      <dsp:nvSpPr>
        <dsp:cNvPr id="0" name=""/>
        <dsp:cNvSpPr/>
      </dsp:nvSpPr>
      <dsp:spPr>
        <a:xfrm>
          <a:off x="2704802" y="0"/>
          <a:ext cx="2515195" cy="5556598"/>
        </a:xfrm>
        <a:prstGeom prst="roundRect">
          <a:avLst>
            <a:gd name="adj" fmla="val 10000"/>
          </a:avLst>
        </a:prstGeom>
        <a:solidFill>
          <a:srgbClr val="007A3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dirty="0">
              <a:solidFill>
                <a:schemeClr val="bg1"/>
              </a:solidFill>
            </a:rPr>
            <a:t>Зелен преход и кръгова икономика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2704802" y="0"/>
        <a:ext cx="2515195" cy="1666979"/>
      </dsp:txXfrm>
    </dsp:sp>
    <dsp:sp modelId="{DAE4A4DA-22CA-40B7-8459-27D871688724}">
      <dsp:nvSpPr>
        <dsp:cNvPr id="0" name=""/>
        <dsp:cNvSpPr/>
      </dsp:nvSpPr>
      <dsp:spPr>
        <a:xfrm>
          <a:off x="2834868" y="1602447"/>
          <a:ext cx="2255063" cy="698014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ВИ и съоръжения за локално съхранение </a:t>
          </a:r>
          <a:endParaRPr lang="en-GB" sz="1200" kern="1200" dirty="0"/>
        </a:p>
      </dsp:txBody>
      <dsp:txXfrm>
        <a:off x="2855312" y="1622891"/>
        <a:ext cx="2214175" cy="657126"/>
      </dsp:txXfrm>
    </dsp:sp>
    <dsp:sp modelId="{A0244B18-B46A-49BA-B646-1052FF8384A8}">
      <dsp:nvSpPr>
        <dsp:cNvPr id="0" name=""/>
        <dsp:cNvSpPr/>
      </dsp:nvSpPr>
      <dsp:spPr>
        <a:xfrm>
          <a:off x="2834868" y="2375770"/>
          <a:ext cx="2255063" cy="669408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Кръгова икономика</a:t>
          </a:r>
          <a:endParaRPr lang="en-GB" sz="1200" kern="1200" dirty="0"/>
        </a:p>
      </dsp:txBody>
      <dsp:txXfrm>
        <a:off x="2854474" y="2395376"/>
        <a:ext cx="2215851" cy="630196"/>
      </dsp:txXfrm>
    </dsp:sp>
    <dsp:sp modelId="{F582C13E-B443-47EB-ABDE-4D43DB473065}">
      <dsp:nvSpPr>
        <dsp:cNvPr id="0" name=""/>
        <dsp:cNvSpPr/>
      </dsp:nvSpPr>
      <dsp:spPr>
        <a:xfrm>
          <a:off x="2818871" y="3143875"/>
          <a:ext cx="2255063" cy="669408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ФИ – Гаранционен инструмент за енергийна ефективност и възобновяема енергия</a:t>
          </a:r>
          <a:endParaRPr lang="en-GB" sz="1200" kern="1200" dirty="0"/>
        </a:p>
      </dsp:txBody>
      <dsp:txXfrm>
        <a:off x="2838477" y="3163481"/>
        <a:ext cx="2215851" cy="630196"/>
      </dsp:txXfrm>
    </dsp:sp>
    <dsp:sp modelId="{125B53CF-ABCA-4303-B164-750DD2FFBE02}">
      <dsp:nvSpPr>
        <dsp:cNvPr id="0" name=""/>
        <dsp:cNvSpPr/>
      </dsp:nvSpPr>
      <dsp:spPr>
        <a:xfrm>
          <a:off x="5409604" y="0"/>
          <a:ext cx="2515195" cy="555659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dirty="0">
              <a:solidFill>
                <a:schemeClr val="bg1"/>
              </a:solidFill>
            </a:rPr>
            <a:t>Инвестиции в климатичен неутралитет и цифрова трансформация 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5409604" y="0"/>
        <a:ext cx="2515195" cy="1666979"/>
      </dsp:txXfrm>
    </dsp:sp>
    <dsp:sp modelId="{A98BA0BE-BCD5-4469-A8C7-930A4CCE859F}">
      <dsp:nvSpPr>
        <dsp:cNvPr id="0" name=""/>
        <dsp:cNvSpPr/>
      </dsp:nvSpPr>
      <dsp:spPr>
        <a:xfrm>
          <a:off x="5486397" y="1656631"/>
          <a:ext cx="2316977" cy="73785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/>
            <a:t>ФИ – Дялови инструменти за климатичен неутралитет и цифрова трансформация</a:t>
          </a:r>
          <a:endParaRPr lang="en-GB" sz="1400" kern="1200" dirty="0"/>
        </a:p>
      </dsp:txBody>
      <dsp:txXfrm>
        <a:off x="5508008" y="1678242"/>
        <a:ext cx="2273755" cy="694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F606E-90DF-4E5E-981B-65D896F86000}" type="datetimeFigureOut">
              <a:rPr lang="en-US"/>
              <a:pPr>
                <a:defRPr/>
              </a:pPr>
              <a:t>1/24/2023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9AD15E-0751-4746-996B-AD8A43771B2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9540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E09B38-711C-4572-8ADD-1783B87B4CD0}" type="datetimeFigureOut">
              <a:rPr lang="en-US"/>
              <a:pPr>
                <a:defRPr/>
              </a:pPr>
              <a:t>1/24/2023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1D231C-F067-4B81-82BF-4D6D280B457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13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D231C-F067-4B81-82BF-4D6D280B457D}" type="slidenum">
              <a:rPr kumimoji="0" lang="bg-BG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1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ИКТ решения и киберсигурност в МСП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3731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4618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4883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1759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3727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44538"/>
            <a:ext cx="6615112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D231C-F067-4B81-82BF-4D6D280B457D}" type="slidenum">
              <a:rPr lang="bg-BG" altLang="bg-BG" smtClean="0"/>
              <a:pPr>
                <a:defRPr/>
              </a:pPr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93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2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560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33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19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20288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5738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6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38689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31626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6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260831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97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40557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655940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4174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99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83361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3762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325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11821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0447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59626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981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209072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87120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12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6FCB-3B08-4993-AF4B-5ED628C4521C}" type="datetime1">
              <a:rPr lang="bg-BG" smtClean="0"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41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463-24CC-415C-A4E9-93DAB651FB44}" type="datetime1">
              <a:rPr lang="bg-BG" smtClean="0"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673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CFAF-36B0-427F-81ED-CF17ABC4673D}" type="datetime1">
              <a:rPr lang="bg-BG" smtClean="0"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71532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42BA-6448-44AD-A069-E63E61E293B1}" type="datetime1">
              <a:rPr lang="bg-BG" smtClean="0"/>
              <a:t>24.1.2023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3596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1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653B-464B-46DB-80ED-9B16CE91B0D7}" type="datetime1">
              <a:rPr lang="bg-BG" smtClean="0"/>
              <a:t>24.1.2023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4230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296-215E-40CF-9402-9F05F360DE45}" type="datetime1">
              <a:rPr lang="bg-BG" smtClean="0"/>
              <a:t>24.1.2023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521862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E0BF-375C-48B3-BC00-4EC4CEE0555B}" type="datetime1">
              <a:rPr lang="bg-BG" smtClean="0"/>
              <a:t>24.1.2023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849571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5B20-25B0-4D23-A394-B44A4DE02E23}" type="datetime1">
              <a:rPr lang="bg-BG" smtClean="0"/>
              <a:t>24.1.2023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6200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3D6-A5E4-4B0B-A149-6803683DE46D}" type="datetime1">
              <a:rPr lang="bg-BG" smtClean="0"/>
              <a:t>24.1.2023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348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3AA7-817A-4AD7-8576-86EB90D3E008}" type="datetime1">
              <a:rPr lang="bg-BG" smtClean="0"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357465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B66B-59A2-4034-8F2A-786FFA5257B3}" type="datetime1">
              <a:rPr lang="bg-BG" smtClean="0"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04754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9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0257-05AF-4027-9FA8-979E77B33952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24.1.2023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1FB1-40C3-4AC6-AC21-027BC32FC02F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eaLnBrk="1" hangingPunct="1">
                <a:defRPr/>
              </a:pPr>
              <a:t>24.1.2023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974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7" r:id="rId12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5D9F0A-2E0E-4053-A973-637A782412D9}" type="datetime1">
              <a:rPr lang="bg-BG" smtClean="0"/>
              <a:t>24.1.2023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54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>
    <p:fade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hyperlink" Target="http://www.mig.gov&#1077;rnment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35D7683-DB43-4D65-B9CA-B99C9C9A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767967"/>
              </p:ext>
            </p:extLst>
          </p:nvPr>
        </p:nvGraphicFramePr>
        <p:xfrm>
          <a:off x="1828801" y="990600"/>
          <a:ext cx="8564035" cy="698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723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5177518" y="1339984"/>
            <a:ext cx="1985282" cy="3460617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6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379"/>
            <a:ext cx="8981004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ПНИИДИТ: Стратегически интервенции през 2023 година</a:t>
            </a:r>
            <a:endParaRPr lang="bg-BG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67000" y="1339984"/>
            <a:ext cx="1966642" cy="3460617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6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575686" y="1339984"/>
            <a:ext cx="1949315" cy="3460617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4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7000" y="5203163"/>
            <a:ext cx="6858000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600" kern="0" dirty="0">
                <a:solidFill>
                  <a:srgbClr val="8D5397"/>
                </a:solidFill>
                <a:latin typeface="Trebuchet MS"/>
              </a:rPr>
              <a:t>1-во и 3-то тримесечие на 2023</a:t>
            </a:r>
            <a:endParaRPr lang="en-US" sz="1600" kern="0" dirty="0">
              <a:solidFill>
                <a:srgbClr val="8D5397"/>
              </a:solidFill>
              <a:latin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447800"/>
            <a:ext cx="2173832" cy="186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Изграждане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национална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мрежа от 12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цифрови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иновационни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хъбове</a:t>
            </a:r>
            <a:endParaRPr lang="ru-RU" sz="16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600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135.49 млн. лева</a:t>
            </a:r>
            <a:endParaRPr lang="bg-BG" sz="1600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58860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dirty="0">
                <a:solidFill>
                  <a:srgbClr val="8D5397"/>
                </a:solidFill>
                <a:latin typeface="+mn-lt"/>
              </a:rPr>
              <a:t>Целева група </a:t>
            </a:r>
            <a:r>
              <a:rPr lang="bg-BG" sz="1600" dirty="0">
                <a:solidFill>
                  <a:srgbClr val="8D5397"/>
                </a:solidFill>
                <a:latin typeface="+mn-lt"/>
              </a:rPr>
              <a:t>П</a:t>
            </a:r>
            <a:r>
              <a:rPr lang="bg-BG" sz="1600" dirty="0">
                <a:solidFill>
                  <a:srgbClr val="8D5397"/>
                </a:solidFill>
                <a:latin typeface="+mn-lt"/>
                <a:cs typeface="Times New Roman" panose="02020603050405020304" pitchFamily="18" charset="0"/>
              </a:rPr>
              <a:t>редприятия, в т.ч. МСП</a:t>
            </a:r>
            <a:endParaRPr lang="bg-BG" sz="1600" dirty="0">
              <a:solidFill>
                <a:srgbClr val="8D5397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7518" y="1447800"/>
            <a:ext cx="1985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Развитие на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Центровете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върхови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постижения и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Центровете</a:t>
            </a: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b="1" dirty="0" err="1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компетентност</a:t>
            </a:r>
            <a:endParaRPr lang="ru-RU" sz="1600" b="1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277.33 млн. лева</a:t>
            </a:r>
            <a:endParaRPr lang="bg-BG" sz="1600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518" y="3494782"/>
            <a:ext cx="1985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dirty="0">
                <a:solidFill>
                  <a:srgbClr val="8D5397"/>
                </a:solidFill>
                <a:latin typeface="+mn-lt"/>
              </a:rPr>
              <a:t>Целева група </a:t>
            </a:r>
            <a:r>
              <a:rPr lang="bg-BG" sz="16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ЦВП, ЦК и ключови обекти от НПКНИ </a:t>
            </a:r>
            <a:endParaRPr lang="bg-BG" sz="1600" dirty="0">
              <a:solidFill>
                <a:srgbClr val="8D5397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684" y="1490123"/>
            <a:ext cx="194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8D5397"/>
                </a:solidFill>
                <a:latin typeface="+mn-lt"/>
              </a:rPr>
              <a:t>Ваучерна схема за МСП</a:t>
            </a:r>
          </a:p>
          <a:p>
            <a:pPr algn="ctr"/>
            <a:r>
              <a:rPr lang="bg-BG" dirty="0">
                <a:solidFill>
                  <a:srgbClr val="8D5397"/>
                </a:solidFill>
                <a:latin typeface="+mn-lt"/>
              </a:rPr>
              <a:t>49 млн. лева </a:t>
            </a:r>
            <a:endParaRPr lang="bg-BG" sz="1400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684" y="2813194"/>
            <a:ext cx="1949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dirty="0">
                <a:solidFill>
                  <a:srgbClr val="8D5397"/>
                </a:solidFill>
                <a:latin typeface="+mn-lt"/>
              </a:rPr>
              <a:t>Целева група </a:t>
            </a:r>
            <a:r>
              <a:rPr lang="bg-BG" sz="1600" dirty="0">
                <a:solidFill>
                  <a:srgbClr val="8D539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МСП, университети, научни организации и обектите от НПКНИ </a:t>
            </a:r>
            <a:endParaRPr lang="bg-BG" sz="1600" dirty="0">
              <a:solidFill>
                <a:srgbClr val="8D53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51281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7340"/>
            <a:ext cx="8981004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ПНИИДИТ: Ф</a:t>
            </a: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инансови инструменти</a:t>
            </a:r>
          </a:p>
        </p:txBody>
      </p:sp>
      <p:sp>
        <p:nvSpPr>
          <p:cNvPr id="23" name="Freeform 22"/>
          <p:cNvSpPr/>
          <p:nvPr/>
        </p:nvSpPr>
        <p:spPr>
          <a:xfrm>
            <a:off x="2286000" y="1339984"/>
            <a:ext cx="7772400" cy="4756016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648" tIns="121648" rIns="121648" bIns="121648" numCol="1" spcCol="1270" anchor="ctr" anchorCtr="0">
            <a:no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endParaRPr lang="bg-BG" sz="1600" b="1" dirty="0">
              <a:solidFill>
                <a:srgbClr val="8D539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466648"/>
            <a:ext cx="6324600" cy="73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Фонд за технологичен трансфер</a:t>
            </a:r>
          </a:p>
          <a:p>
            <a:pPr algn="ctr" defTabSz="1911350">
              <a:lnSpc>
                <a:spcPct val="114000"/>
              </a:lnSpc>
              <a:spcAft>
                <a:spcPct val="35000"/>
              </a:spcAft>
            </a:pPr>
            <a:r>
              <a:rPr lang="ru-RU" sz="1600" dirty="0">
                <a:solidFill>
                  <a:srgbClr val="8D539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117.35 млн. лева</a:t>
            </a:r>
            <a:endParaRPr lang="bg-BG" sz="1600" dirty="0">
              <a:solidFill>
                <a:srgbClr val="8D5397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416863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8D53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 на този продукт </a:t>
            </a:r>
            <a:r>
              <a:rPr lang="bg-BG" dirty="0">
                <a:solidFill>
                  <a:srgbClr val="8D53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да инвестира в диверсифициран портфейл от предприятия, насочени към предоставяне на подкрепа на Трансфера на технологии, Иновациите и Иновационните дейности в България.</a:t>
            </a:r>
          </a:p>
          <a:p>
            <a:pPr algn="ctr"/>
            <a:endParaRPr lang="en-US" dirty="0">
              <a:solidFill>
                <a:srgbClr val="8D539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bg-BG" dirty="0">
              <a:solidFill>
                <a:srgbClr val="8D539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bg-BG" dirty="0">
                <a:solidFill>
                  <a:srgbClr val="8D53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 за комбинирана подкрепа на БФП и финансови инструменти в една операция </a:t>
            </a:r>
            <a:endParaRPr lang="bg-BG" dirty="0">
              <a:solidFill>
                <a:srgbClr val="8D539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bg-BG" sz="1600" dirty="0">
              <a:solidFill>
                <a:srgbClr val="8D53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0406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за вниманието!</a:t>
            </a: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на иновациите и растежа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www.mig.gov</a:t>
            </a:r>
            <a:r>
              <a:rPr lang="bg-BG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е</a:t>
            </a:r>
            <a:r>
              <a:rPr lang="en-US" sz="20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rnment.</a:t>
            </a: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bg</a:t>
            </a:r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bg-BG" sz="2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156" y="201351"/>
            <a:ext cx="792088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Инструменти в подкрепа на иновациите и конкурентоспособността от 2022 г.</a:t>
            </a: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62779791-3626-4CD8-B200-4D0FF97ECC70}"/>
              </a:ext>
            </a:extLst>
          </p:cNvPr>
          <p:cNvSpPr/>
          <p:nvPr/>
        </p:nvSpPr>
        <p:spPr>
          <a:xfrm rot="17280000" flipH="1">
            <a:off x="3411658" y="587089"/>
            <a:ext cx="2702664" cy="2828456"/>
          </a:xfrm>
          <a:custGeom>
            <a:avLst/>
            <a:gdLst>
              <a:gd name="connsiteX0" fmla="*/ 0 w 2232962"/>
              <a:gd name="connsiteY0" fmla="*/ 1623435 h 2015547"/>
              <a:gd name="connsiteX1" fmla="*/ 1206797 w 2232962"/>
              <a:gd name="connsiteY1" fmla="*/ 2015547 h 2015547"/>
              <a:gd name="connsiteX2" fmla="*/ 2232962 w 2232962"/>
              <a:gd name="connsiteY2" fmla="*/ 1267026 h 2015547"/>
              <a:gd name="connsiteX3" fmla="*/ 2232962 w 2232962"/>
              <a:gd name="connsiteY3" fmla="*/ 0 h 2015547"/>
              <a:gd name="connsiteX4" fmla="*/ 2069964 w 2232962"/>
              <a:gd name="connsiteY4" fmla="*/ 5984 h 2015547"/>
              <a:gd name="connsiteX5" fmla="*/ 73226 w 2232962"/>
              <a:gd name="connsiteY5" fmla="*/ 1431581 h 2015547"/>
              <a:gd name="connsiteX6" fmla="*/ 0 w 2232962"/>
              <a:gd name="connsiteY6" fmla="*/ 1623435 h 20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962" h="2015547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AD5DBA64-BA38-437D-A9D5-12EED9DB5AD7}"/>
              </a:ext>
            </a:extLst>
          </p:cNvPr>
          <p:cNvSpPr/>
          <p:nvPr/>
        </p:nvSpPr>
        <p:spPr>
          <a:xfrm rot="17280000" flipH="1">
            <a:off x="6537665" y="529331"/>
            <a:ext cx="2055681" cy="3690291"/>
          </a:xfrm>
          <a:custGeom>
            <a:avLst/>
            <a:gdLst>
              <a:gd name="connsiteX0" fmla="*/ 107784 w 1703338"/>
              <a:gd name="connsiteY0" fmla="*/ 0 h 2629686"/>
              <a:gd name="connsiteX1" fmla="*/ 54256 w 1703338"/>
              <a:gd name="connsiteY1" fmla="*/ 198254 h 2629686"/>
              <a:gd name="connsiteX2" fmla="*/ 831706 w 1703338"/>
              <a:gd name="connsiteY2" fmla="*/ 2525240 h 2629686"/>
              <a:gd name="connsiteX3" fmla="*/ 964899 w 1703338"/>
              <a:gd name="connsiteY3" fmla="*/ 2629686 h 2629686"/>
              <a:gd name="connsiteX4" fmla="*/ 1703338 w 1703338"/>
              <a:gd name="connsiteY4" fmla="*/ 1613312 h 2629686"/>
              <a:gd name="connsiteX5" fmla="*/ 1308455 w 1703338"/>
              <a:gd name="connsiteY5" fmla="*/ 390122 h 2629686"/>
              <a:gd name="connsiteX6" fmla="*/ 107784 w 1703338"/>
              <a:gd name="connsiteY6" fmla="*/ 0 h 26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338" h="2629686">
                <a:moveTo>
                  <a:pt x="107784" y="0"/>
                </a:moveTo>
                <a:lnTo>
                  <a:pt x="54256" y="198254"/>
                </a:lnTo>
                <a:cubicBezTo>
                  <a:pt x="-134931" y="1073192"/>
                  <a:pt x="181691" y="1961650"/>
                  <a:pt x="831706" y="2525240"/>
                </a:cubicBezTo>
                <a:lnTo>
                  <a:pt x="964899" y="2629686"/>
                </a:lnTo>
                <a:lnTo>
                  <a:pt x="1703338" y="1613312"/>
                </a:lnTo>
                <a:lnTo>
                  <a:pt x="1308455" y="390122"/>
                </a:lnTo>
                <a:lnTo>
                  <a:pt x="10778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FA8F2D87-D48B-492D-9DA3-4952C627628D}"/>
              </a:ext>
            </a:extLst>
          </p:cNvPr>
          <p:cNvSpPr/>
          <p:nvPr/>
        </p:nvSpPr>
        <p:spPr>
          <a:xfrm rot="17280000" flipH="1">
            <a:off x="2573584" y="3204801"/>
            <a:ext cx="2622771" cy="2835037"/>
          </a:xfrm>
          <a:custGeom>
            <a:avLst/>
            <a:gdLst>
              <a:gd name="connsiteX0" fmla="*/ 1 w 2235926"/>
              <a:gd name="connsiteY0" fmla="*/ 0 h 2020236"/>
              <a:gd name="connsiteX1" fmla="*/ 0 w 2235926"/>
              <a:gd name="connsiteY1" fmla="*/ 1272954 h 2020236"/>
              <a:gd name="connsiteX2" fmla="*/ 1026016 w 2235926"/>
              <a:gd name="connsiteY2" fmla="*/ 2020236 h 2020236"/>
              <a:gd name="connsiteX3" fmla="*/ 2235926 w 2235926"/>
              <a:gd name="connsiteY3" fmla="*/ 1627112 h 2020236"/>
              <a:gd name="connsiteX4" fmla="*/ 2201362 w 2235926"/>
              <a:gd name="connsiteY4" fmla="*/ 1525516 h 2020236"/>
              <a:gd name="connsiteX5" fmla="*/ 704747 w 2235926"/>
              <a:gd name="connsiteY5" fmla="*/ 117718 h 2020236"/>
              <a:gd name="connsiteX6" fmla="*/ 228016 w 2235926"/>
              <a:gd name="connsiteY6" fmla="*/ 14266 h 2020236"/>
              <a:gd name="connsiteX7" fmla="*/ 1 w 2235926"/>
              <a:gd name="connsiteY7" fmla="*/ 0 h 202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926" h="2020236">
                <a:moveTo>
                  <a:pt x="1" y="0"/>
                </a:moveTo>
                <a:lnTo>
                  <a:pt x="0" y="1272954"/>
                </a:lnTo>
                <a:lnTo>
                  <a:pt x="1026016" y="2020236"/>
                </a:lnTo>
                <a:lnTo>
                  <a:pt x="2235926" y="1627112"/>
                </a:lnTo>
                <a:lnTo>
                  <a:pt x="2201362" y="1525516"/>
                </a:lnTo>
                <a:cubicBezTo>
                  <a:pt x="1946656" y="879962"/>
                  <a:pt x="1416306" y="348917"/>
                  <a:pt x="704747" y="117718"/>
                </a:cubicBezTo>
                <a:cubicBezTo>
                  <a:pt x="546622" y="66340"/>
                  <a:pt x="387034" y="32201"/>
                  <a:pt x="228016" y="14266"/>
                </a:cubicBezTo>
                <a:lnTo>
                  <a:pt x="1" y="0"/>
                </a:lnTo>
                <a:close/>
              </a:path>
            </a:pathLst>
          </a:custGeom>
          <a:solidFill>
            <a:srgbClr val="19A931"/>
          </a:solidFill>
          <a:ln>
            <a:noFill/>
          </a:ln>
          <a:effectLst>
            <a:outerShdw blurRad="76200" sx="102000" sy="102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Tw Cen MT" panose="020B0602020104020603" pitchFamily="34" charset="0"/>
            </a:endParaRPr>
          </a:p>
        </p:txBody>
      </p:sp>
      <p:sp>
        <p:nvSpPr>
          <p:cNvPr id="37" name="Freeform: Shape 40">
            <a:extLst>
              <a:ext uri="{FF2B5EF4-FFF2-40B4-BE49-F238E27FC236}">
                <a16:creationId xmlns:a16="http://schemas.microsoft.com/office/drawing/2014/main" id="{30DE8740-FCF1-4C8B-A185-41A683A8A5F6}"/>
              </a:ext>
            </a:extLst>
          </p:cNvPr>
          <p:cNvSpPr/>
          <p:nvPr/>
        </p:nvSpPr>
        <p:spPr>
          <a:xfrm rot="17280000" flipH="1">
            <a:off x="5407261" y="4061277"/>
            <a:ext cx="2015208" cy="3698937"/>
          </a:xfrm>
          <a:custGeom>
            <a:avLst/>
            <a:gdLst>
              <a:gd name="connsiteX0" fmla="*/ 396052 w 1717976"/>
              <a:gd name="connsiteY0" fmla="*/ 394724 h 2635847"/>
              <a:gd name="connsiteX1" fmla="*/ 0 w 1717976"/>
              <a:gd name="connsiteY1" fmla="*/ 1613649 h 2635847"/>
              <a:gd name="connsiteX2" fmla="*/ 742670 w 1717976"/>
              <a:gd name="connsiteY2" fmla="*/ 2635847 h 2635847"/>
              <a:gd name="connsiteX3" fmla="*/ 792175 w 1717976"/>
              <a:gd name="connsiteY3" fmla="*/ 2600910 h 2635847"/>
              <a:gd name="connsiteX4" fmla="*/ 1599453 w 1717976"/>
              <a:gd name="connsiteY4" fmla="*/ 1447385 h 2635847"/>
              <a:gd name="connsiteX5" fmla="*/ 1624377 w 1717976"/>
              <a:gd name="connsiteY5" fmla="*/ 39656 h 2635847"/>
              <a:gd name="connsiteX6" fmla="*/ 1610886 w 1717976"/>
              <a:gd name="connsiteY6" fmla="*/ 0 h 2635847"/>
              <a:gd name="connsiteX7" fmla="*/ 396052 w 1717976"/>
              <a:gd name="connsiteY7" fmla="*/ 394724 h 263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76" h="2635847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9716A-5828-461D-9061-DE2DB26E8E24}"/>
              </a:ext>
            </a:extLst>
          </p:cNvPr>
          <p:cNvGrpSpPr/>
          <p:nvPr/>
        </p:nvGrpSpPr>
        <p:grpSpPr>
          <a:xfrm>
            <a:off x="4989846" y="2849031"/>
            <a:ext cx="2581656" cy="2026965"/>
            <a:chOff x="5239306" y="2783327"/>
            <a:chExt cx="1839677" cy="172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3F71298-79EF-4A8D-9E18-C81BA5985CDC}"/>
                </a:ext>
              </a:extLst>
            </p:cNvPr>
            <p:cNvSpPr/>
            <p:nvPr/>
          </p:nvSpPr>
          <p:spPr>
            <a:xfrm>
              <a:off x="5239306" y="2783327"/>
              <a:ext cx="1728000" cy="1728000"/>
            </a:xfrm>
            <a:prstGeom prst="ellipse">
              <a:avLst/>
            </a:prstGeom>
            <a:gradFill>
              <a:gsLst>
                <a:gs pos="59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65100" sx="102000" sy="102000" algn="ctr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050" b="1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3A10EA-5DA4-4207-B890-BA9AF77B6590}"/>
                </a:ext>
              </a:extLst>
            </p:cNvPr>
            <p:cNvSpPr/>
            <p:nvPr/>
          </p:nvSpPr>
          <p:spPr>
            <a:xfrm>
              <a:off x="5253614" y="2948374"/>
              <a:ext cx="1825369" cy="1416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bg-BG" b="1" dirty="0">
                  <a:solidFill>
                    <a:schemeClr val="bg2">
                      <a:lumMod val="25000"/>
                    </a:schemeClr>
                  </a:solidFill>
                  <a:latin typeface="Agency FB" panose="020B0503020202020204" pitchFamily="34" charset="0"/>
                </a:rPr>
                <a:t>Министерство на иновациите и растежа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6 956.15 </a:t>
              </a:r>
              <a:r>
                <a:rPr lang="bg-BG" sz="1600" b="1" dirty="0">
                  <a:solidFill>
                    <a:schemeClr val="bg2">
                      <a:lumMod val="25000"/>
                    </a:schemeClr>
                  </a:solidFill>
                  <a:latin typeface="Trebuchet MS" panose="020B0603020202020204" pitchFamily="34" charset="0"/>
                </a:rPr>
                <a:t>млрд. лева</a:t>
              </a:r>
              <a:endParaRPr lang="en-IN" sz="1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7D39E198-0EDE-4A2D-AE1D-0B0553334A3A}"/>
              </a:ext>
            </a:extLst>
          </p:cNvPr>
          <p:cNvSpPr/>
          <p:nvPr/>
        </p:nvSpPr>
        <p:spPr>
          <a:xfrm rot="17280000" flipH="1">
            <a:off x="6805752" y="3569477"/>
            <a:ext cx="3200306" cy="2089321"/>
          </a:xfrm>
          <a:custGeom>
            <a:avLst/>
            <a:gdLst>
              <a:gd name="connsiteX0" fmla="*/ 0 w 2744813"/>
              <a:gd name="connsiteY0" fmla="*/ 1026149 h 1460372"/>
              <a:gd name="connsiteX1" fmla="*/ 187654 w 2744813"/>
              <a:gd name="connsiteY1" fmla="*/ 1145329 h 1460372"/>
              <a:gd name="connsiteX2" fmla="*/ 634144 w 2744813"/>
              <a:gd name="connsiteY2" fmla="*/ 1341850 h 1460372"/>
              <a:gd name="connsiteX3" fmla="*/ 2672414 w 2744813"/>
              <a:gd name="connsiteY3" fmla="*/ 1082605 h 1460372"/>
              <a:gd name="connsiteX4" fmla="*/ 2744813 w 2744813"/>
              <a:gd name="connsiteY4" fmla="*/ 1031513 h 1460372"/>
              <a:gd name="connsiteX5" fmla="*/ 1995375 w 2744813"/>
              <a:gd name="connsiteY5" fmla="*/ 0 h 1460372"/>
              <a:gd name="connsiteX6" fmla="*/ 744476 w 2744813"/>
              <a:gd name="connsiteY6" fmla="*/ 1466 h 1460372"/>
              <a:gd name="connsiteX7" fmla="*/ 0 w 2744813"/>
              <a:gd name="connsiteY7" fmla="*/ 1026149 h 14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813" h="1460372">
                <a:moveTo>
                  <a:pt x="0" y="1026149"/>
                </a:moveTo>
                <a:lnTo>
                  <a:pt x="187654" y="1145329"/>
                </a:lnTo>
                <a:cubicBezTo>
                  <a:pt x="326844" y="1224287"/>
                  <a:pt x="476020" y="1290472"/>
                  <a:pt x="634144" y="1341850"/>
                </a:cubicBezTo>
                <a:cubicBezTo>
                  <a:pt x="1345704" y="1573049"/>
                  <a:pt x="2086906" y="1455157"/>
                  <a:pt x="2672414" y="1082605"/>
                </a:cubicBezTo>
                <a:lnTo>
                  <a:pt x="2744813" y="1031513"/>
                </a:lnTo>
                <a:lnTo>
                  <a:pt x="1995375" y="0"/>
                </a:lnTo>
                <a:lnTo>
                  <a:pt x="744476" y="1466"/>
                </a:lnTo>
                <a:lnTo>
                  <a:pt x="0" y="1026149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00" endPos="4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Tw Cen MT" panose="020B06020201040206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99A6ED-98C7-484D-BA09-9B2F82840CAB}"/>
              </a:ext>
            </a:extLst>
          </p:cNvPr>
          <p:cNvSpPr txBox="1"/>
          <p:nvPr/>
        </p:nvSpPr>
        <p:spPr>
          <a:xfrm>
            <a:off x="6077263" y="1309680"/>
            <a:ext cx="24620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</a:t>
            </a:r>
            <a:endParaRPr lang="en-US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„Конкурентоспособност </a:t>
            </a: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и иновации </a:t>
            </a:r>
            <a:endParaRPr lang="en-US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в предприятията“ </a:t>
            </a:r>
          </a:p>
          <a:p>
            <a:pPr algn="ctr">
              <a:spcBef>
                <a:spcPts val="0"/>
              </a:spcBef>
            </a:pP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2021-2027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ПКИП </a:t>
            </a:r>
          </a:p>
          <a:p>
            <a:pPr algn="ctr">
              <a:spcBef>
                <a:spcPts val="0"/>
              </a:spcBef>
            </a:pPr>
            <a:endParaRPr lang="ru-RU" alt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2 932</a:t>
            </a:r>
            <a:r>
              <a:rPr lang="bg-BG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,95</a:t>
            </a: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млн.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лв.</a:t>
            </a:r>
          </a:p>
          <a:p>
            <a:pPr algn="ctr"/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0B6573-2E55-4B9E-A47A-7E680680B0EC}"/>
              </a:ext>
            </a:extLst>
          </p:cNvPr>
          <p:cNvSpPr txBox="1"/>
          <p:nvPr/>
        </p:nvSpPr>
        <p:spPr>
          <a:xfrm>
            <a:off x="7301551" y="3498120"/>
            <a:ext cx="2368759" cy="23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научни изследвания,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иновации и дигитализация за интелигентна трансформация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2021-2027 г.</a:t>
            </a:r>
            <a:r>
              <a:rPr lang="en-US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</a:t>
            </a: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bg-BG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ПНИИДИТ</a:t>
            </a:r>
          </a:p>
          <a:p>
            <a:pPr algn="ctr">
              <a:spcBef>
                <a:spcPts val="0"/>
              </a:spcBef>
            </a:pPr>
            <a:endParaRPr lang="ru-RU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2 138, 59 </a:t>
            </a:r>
            <a:r>
              <a:rPr lang="ru-RU" alt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млн. лв.</a:t>
            </a:r>
          </a:p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bg-BG" alt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2777032" y="3862514"/>
            <a:ext cx="22328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 развитие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на индустриални зони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и паркове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AttractInvestBG, ПВУ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     212,5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 лв. 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879D4-350C-4831-9B3E-23AFA8C7FCE5}"/>
              </a:ext>
            </a:extLst>
          </p:cNvPr>
          <p:cNvSpPr txBox="1"/>
          <p:nvPr/>
        </p:nvSpPr>
        <p:spPr>
          <a:xfrm>
            <a:off x="4950912" y="5393234"/>
            <a:ext cx="2631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икономическа трансформация, ПВУ</a:t>
            </a:r>
          </a:p>
          <a:p>
            <a:pPr algn="ctr"/>
            <a:endParaRPr lang="bg-BG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1 349, 55 </a:t>
            </a:r>
            <a:r>
              <a:rPr lang="ru-RU" alt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 лв.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E2EB50-E3F3-4388-B173-F6D49D983D6D}"/>
              </a:ext>
            </a:extLst>
          </p:cNvPr>
          <p:cNvSpPr txBox="1"/>
          <p:nvPr/>
        </p:nvSpPr>
        <p:spPr>
          <a:xfrm>
            <a:off x="3559894" y="1503154"/>
            <a:ext cx="2558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Програма за 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bg-BG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ускоряване на икономическото възстановяване и трансформация чрез наука и иновации, ПВУ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118,56 </a:t>
            </a:r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млн.‬‬ лв.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algn="ctr"/>
            <a:endParaRPr lang="en-IN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2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10059128" cy="66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997AE-4194-6458-D243-3FD04F18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4</a:t>
            </a:fld>
            <a:endParaRPr lang="bg-BG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329BF9-4FBF-42AA-4DB8-615F9A1E4C7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1531076"/>
              </p:ext>
            </p:extLst>
          </p:nvPr>
        </p:nvGraphicFramePr>
        <p:xfrm>
          <a:off x="2362200" y="1130622"/>
          <a:ext cx="7924800" cy="555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A4F47A-8C41-EA32-3052-3EC69330D9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738751"/>
            <a:ext cx="714555" cy="671012"/>
          </a:xfrm>
          <a:prstGeom prst="rect">
            <a:avLst/>
          </a:prstGeom>
          <a:effectLst>
            <a:glow rad="330200">
              <a:srgbClr val="A1F1AE">
                <a:alpha val="40000"/>
              </a:srgb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F2D16-9477-FCDC-9E8E-5B9B364E0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705834"/>
            <a:ext cx="992387" cy="991869"/>
          </a:xfrm>
          <a:prstGeom prst="ellipse">
            <a:avLst/>
          </a:prstGeom>
          <a:ln>
            <a:noFill/>
          </a:ln>
          <a:effectLst>
            <a:glow rad="203200">
              <a:schemeClr val="accent1">
                <a:alpha val="40000"/>
              </a:schemeClr>
            </a:glow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61C74A-22AD-6689-5FBD-A7EC4F935C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92" y="716769"/>
            <a:ext cx="1175612" cy="783741"/>
          </a:xfrm>
          <a:prstGeom prst="ellipse">
            <a:avLst/>
          </a:prstGeom>
          <a:ln>
            <a:noFill/>
          </a:ln>
          <a:effectLst>
            <a:glow rad="12700">
              <a:schemeClr val="accent1">
                <a:alpha val="7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05100" y="142706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bg-BG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 за икономическа трансформация /НПВУ/</a:t>
            </a:r>
            <a:endParaRPr lang="en-US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559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7391400" cy="63976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Процедури за предоставяне на БФП, планирани за обявяване по ПИТ</a:t>
            </a:r>
          </a:p>
        </p:txBody>
      </p:sp>
      <p:sp>
        <p:nvSpPr>
          <p:cNvPr id="41" name="Freeform 40"/>
          <p:cNvSpPr/>
          <p:nvPr/>
        </p:nvSpPr>
        <p:spPr>
          <a:xfrm>
            <a:off x="4088065" y="5274235"/>
            <a:ext cx="2235211" cy="1354111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020321" y="5288982"/>
            <a:ext cx="2215060" cy="1299924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103488" y="5288982"/>
            <a:ext cx="2224780" cy="1373666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122437" y="5276905"/>
            <a:ext cx="2393163" cy="1373666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2366" y="1446068"/>
            <a:ext cx="1930890" cy="3675453"/>
            <a:chOff x="220547" y="1446067"/>
            <a:chExt cx="1684453" cy="3675453"/>
          </a:xfrm>
          <a:solidFill>
            <a:srgbClr val="002060"/>
          </a:solidFill>
        </p:grpSpPr>
        <p:sp>
          <p:nvSpPr>
            <p:cNvPr id="38" name="Freeform 37"/>
            <p:cNvSpPr/>
            <p:nvPr/>
          </p:nvSpPr>
          <p:spPr>
            <a:xfrm>
              <a:off x="227486" y="1446067"/>
              <a:ext cx="1677514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547" y="1752600"/>
              <a:ext cx="166987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Технологична модернизация</a:t>
              </a:r>
            </a:p>
            <a:p>
              <a:pPr algn="ctr"/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260 млн. лева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0773" y="5717331"/>
            <a:ext cx="170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2000" b="1" kern="0" dirty="0">
                <a:solidFill>
                  <a:schemeClr val="bg1"/>
                </a:solidFill>
                <a:latin typeface="Trebuchet MS"/>
              </a:rPr>
              <a:t>Договаряне</a:t>
            </a:r>
            <a:endParaRPr lang="bg-BG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8337" y="1446068"/>
            <a:ext cx="1924655" cy="3675453"/>
            <a:chOff x="1994081" y="1442962"/>
            <a:chExt cx="1663519" cy="3675453"/>
          </a:xfrm>
          <a:solidFill>
            <a:srgbClr val="002060"/>
          </a:solidFill>
        </p:grpSpPr>
        <p:sp>
          <p:nvSpPr>
            <p:cNvPr id="14" name="Freeform 13"/>
            <p:cNvSpPr/>
            <p:nvPr/>
          </p:nvSpPr>
          <p:spPr>
            <a:xfrm>
              <a:off x="2011132" y="1442962"/>
              <a:ext cx="1646467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94081" y="1673295"/>
              <a:ext cx="1663519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ИКТ решения и киберсигурност в МСП</a:t>
              </a:r>
            </a:p>
            <a:p>
              <a:pPr algn="ctr"/>
              <a:r>
                <a:rPr lang="ru-RU" sz="1600" kern="0" dirty="0">
                  <a:solidFill>
                    <a:prstClr val="white"/>
                  </a:solidFill>
                  <a:latin typeface="Trebuchet MS"/>
                </a:rPr>
                <a:t>30,6 млн. лева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29455" y="57173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2000" b="1" kern="0" dirty="0">
                <a:solidFill>
                  <a:schemeClr val="bg1"/>
                </a:solidFill>
                <a:latin typeface="Trebuchet MS"/>
              </a:rPr>
              <a:t>Оценка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3491" y="1468190"/>
            <a:ext cx="1929249" cy="3675453"/>
            <a:chOff x="3809999" y="1438045"/>
            <a:chExt cx="1646467" cy="3675453"/>
          </a:xfrm>
          <a:solidFill>
            <a:srgbClr val="007A37"/>
          </a:solidFill>
        </p:grpSpPr>
        <p:sp>
          <p:nvSpPr>
            <p:cNvPr id="15" name="Freeform 14"/>
            <p:cNvSpPr/>
            <p:nvPr/>
          </p:nvSpPr>
          <p:spPr>
            <a:xfrm>
              <a:off x="3809999" y="1438045"/>
              <a:ext cx="1646467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2443" y="1570056"/>
              <a:ext cx="1634023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Изграждане на ВИ мощности със съоръжения за локално съхранение</a:t>
              </a:r>
            </a:p>
            <a:p>
              <a:pPr algn="ctr"/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200 млн. лева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8189222" y="1470297"/>
            <a:ext cx="1960331" cy="3675453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79629" y="5421096"/>
            <a:ext cx="14478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1-во </a:t>
            </a:r>
          </a:p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тримесечие </a:t>
            </a:r>
          </a:p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2023</a:t>
            </a:r>
            <a:endParaRPr lang="en-US" sz="1600" b="1" kern="0" dirty="0">
              <a:solidFill>
                <a:prstClr val="white"/>
              </a:solidFill>
              <a:latin typeface="Trebuchet MS"/>
            </a:endParaRPr>
          </a:p>
          <a:p>
            <a:endParaRPr lang="bg-BG" dirty="0"/>
          </a:p>
        </p:txBody>
      </p:sp>
      <p:sp>
        <p:nvSpPr>
          <p:cNvPr id="32" name="TextBox 31"/>
          <p:cNvSpPr txBox="1"/>
          <p:nvPr/>
        </p:nvSpPr>
        <p:spPr>
          <a:xfrm>
            <a:off x="6488809" y="5487862"/>
            <a:ext cx="1700412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b="1" kern="0" dirty="0">
                <a:solidFill>
                  <a:prstClr val="white"/>
                </a:solidFill>
                <a:latin typeface="Trebuchet MS"/>
              </a:rPr>
              <a:t>Преминало обществено обсъждане</a:t>
            </a:r>
            <a:endParaRPr lang="en-US" b="1" kern="0" dirty="0">
              <a:solidFill>
                <a:prstClr val="white"/>
              </a:solidFill>
              <a:latin typeface="Trebuchet MS"/>
            </a:endParaRPr>
          </a:p>
          <a:p>
            <a:endParaRPr lang="bg-BG" dirty="0"/>
          </a:p>
        </p:txBody>
      </p:sp>
      <p:sp>
        <p:nvSpPr>
          <p:cNvPr id="33" name="TextBox 32"/>
          <p:cNvSpPr txBox="1"/>
          <p:nvPr/>
        </p:nvSpPr>
        <p:spPr>
          <a:xfrm>
            <a:off x="8064142" y="1828801"/>
            <a:ext cx="208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Кръгова икономика</a:t>
            </a:r>
          </a:p>
          <a:p>
            <a:pPr algn="ctr"/>
            <a:r>
              <a:rPr lang="bg-BG" sz="1600" kern="0" dirty="0">
                <a:solidFill>
                  <a:prstClr val="white"/>
                </a:solidFill>
                <a:latin typeface="Trebuchet MS"/>
              </a:rPr>
              <a:t>180 млн. лева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0320" y="3213318"/>
            <a:ext cx="1942081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kern="0" dirty="0">
                <a:solidFill>
                  <a:prstClr val="white"/>
                </a:solidFill>
                <a:latin typeface="Trebuchet MS"/>
              </a:rPr>
              <a:t>Целева група:</a:t>
            </a:r>
          </a:p>
          <a:p>
            <a:pPr algn="ctr"/>
            <a:r>
              <a:rPr lang="bg-BG" sz="1600" i="1" kern="0" dirty="0">
                <a:solidFill>
                  <a:prstClr val="white"/>
                </a:solidFill>
                <a:latin typeface="Trebuchet MS"/>
              </a:rPr>
              <a:t>МСП от приоритетните икономически сектори съгласно НСМСП 21-27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77720" y="3200401"/>
            <a:ext cx="1942081" cy="15081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kern="0" dirty="0">
                <a:solidFill>
                  <a:prstClr val="white"/>
                </a:solidFill>
                <a:latin typeface="Trebuchet MS"/>
              </a:rPr>
              <a:t>Целева група:</a:t>
            </a:r>
          </a:p>
          <a:p>
            <a:pPr algn="ctr"/>
            <a:r>
              <a:rPr lang="bg-BG" sz="1600" i="1" kern="0" dirty="0">
                <a:solidFill>
                  <a:prstClr val="white"/>
                </a:solidFill>
                <a:latin typeface="Trebuchet MS"/>
              </a:rPr>
              <a:t>МСП </a:t>
            </a:r>
            <a:r>
              <a:rPr lang="ru-RU" sz="1600" i="1" kern="0" dirty="0">
                <a:solidFill>
                  <a:prstClr val="white"/>
                </a:solidFill>
                <a:latin typeface="Trebuchet MS"/>
              </a:rPr>
              <a:t>от </a:t>
            </a:r>
            <a:r>
              <a:rPr lang="ru-RU" sz="1600" i="1" kern="0" dirty="0" err="1">
                <a:solidFill>
                  <a:prstClr val="white"/>
                </a:solidFill>
                <a:latin typeface="Trebuchet MS"/>
              </a:rPr>
              <a:t>сектори</a:t>
            </a:r>
            <a:r>
              <a:rPr lang="ru-RU" sz="1600" i="1" kern="0" dirty="0">
                <a:solidFill>
                  <a:prstClr val="white"/>
                </a:solidFill>
                <a:latin typeface="Trebuchet MS"/>
              </a:rPr>
              <a:t>, </a:t>
            </a:r>
            <a:r>
              <a:rPr lang="ru-RU" sz="1500" i="1" kern="0" dirty="0">
                <a:solidFill>
                  <a:prstClr val="white"/>
                </a:solidFill>
                <a:latin typeface="Trebuchet MS"/>
              </a:rPr>
              <a:t>с </a:t>
            </a:r>
            <a:r>
              <a:rPr lang="ru-RU" sz="1500" i="1" kern="0" dirty="0" err="1">
                <a:solidFill>
                  <a:prstClr val="white"/>
                </a:solidFill>
                <a:latin typeface="Trebuchet MS"/>
              </a:rPr>
              <a:t>изключение</a:t>
            </a:r>
            <a:r>
              <a:rPr lang="ru-RU" sz="1500" i="1" kern="0" dirty="0">
                <a:solidFill>
                  <a:prstClr val="white"/>
                </a:solidFill>
                <a:latin typeface="Trebuchet MS"/>
              </a:rPr>
              <a:t> на сектор А, В, F,</a:t>
            </a:r>
            <a:r>
              <a:rPr lang="en-US" sz="1500" i="1" kern="0" dirty="0">
                <a:solidFill>
                  <a:prstClr val="white"/>
                </a:solidFill>
                <a:latin typeface="Trebuchet MS"/>
              </a:rPr>
              <a:t> J62 </a:t>
            </a:r>
            <a:r>
              <a:rPr lang="bg-BG" sz="1500" i="1" kern="0" dirty="0">
                <a:solidFill>
                  <a:prstClr val="white"/>
                </a:solidFill>
                <a:latin typeface="Trebuchet MS"/>
              </a:rPr>
              <a:t>и</a:t>
            </a:r>
            <a:r>
              <a:rPr lang="en-US" sz="1500" i="1" kern="0" dirty="0">
                <a:solidFill>
                  <a:prstClr val="white"/>
                </a:solidFill>
                <a:latin typeface="Trebuchet MS"/>
              </a:rPr>
              <a:t> J63,</a:t>
            </a:r>
            <a:r>
              <a:rPr lang="ru-RU" sz="1500" i="1" kern="0" dirty="0">
                <a:solidFill>
                  <a:prstClr val="white"/>
                </a:solidFill>
                <a:latin typeface="Trebuchet MS"/>
              </a:rPr>
              <a:t>  </a:t>
            </a:r>
            <a:r>
              <a:rPr lang="en-US" sz="1500" i="1" kern="0" dirty="0">
                <a:solidFill>
                  <a:prstClr val="white"/>
                </a:solidFill>
                <a:latin typeface="Trebuchet MS"/>
              </a:rPr>
              <a:t>P</a:t>
            </a:r>
            <a:r>
              <a:rPr lang="ru-RU" sz="1500" i="1" kern="0" dirty="0">
                <a:solidFill>
                  <a:prstClr val="white"/>
                </a:solidFill>
                <a:latin typeface="Trebuchet MS"/>
              </a:rPr>
              <a:t> и </a:t>
            </a:r>
            <a:r>
              <a:rPr lang="ru-RU" sz="1500" i="1" kern="0" dirty="0" err="1">
                <a:solidFill>
                  <a:prstClr val="white"/>
                </a:solidFill>
                <a:latin typeface="Trebuchet MS"/>
              </a:rPr>
              <a:t>Социална</a:t>
            </a:r>
            <a:r>
              <a:rPr lang="ru-RU" sz="1500" i="1" kern="0" dirty="0">
                <a:solidFill>
                  <a:prstClr val="white"/>
                </a:solidFill>
                <a:latin typeface="Trebuchet MS"/>
              </a:rPr>
              <a:t> </a:t>
            </a:r>
            <a:r>
              <a:rPr lang="ru-RU" sz="1500" i="1" kern="0" dirty="0" err="1">
                <a:solidFill>
                  <a:prstClr val="white"/>
                </a:solidFill>
                <a:latin typeface="Trebuchet MS"/>
              </a:rPr>
              <a:t>дейност</a:t>
            </a:r>
            <a:endParaRPr lang="bg-BG" sz="1500" i="1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1" y="3383340"/>
            <a:ext cx="1942081" cy="1569660"/>
          </a:xfrm>
          <a:prstGeom prst="rect">
            <a:avLst/>
          </a:prstGeom>
          <a:solidFill>
            <a:srgbClr val="007A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kern="0" dirty="0">
                <a:solidFill>
                  <a:prstClr val="white"/>
                </a:solidFill>
                <a:latin typeface="Trebuchet MS"/>
              </a:rPr>
              <a:t>Целева група:</a:t>
            </a:r>
          </a:p>
          <a:p>
            <a:pPr algn="ctr"/>
            <a:r>
              <a:rPr lang="bg-BG" sz="1600" i="1" kern="0" dirty="0">
                <a:solidFill>
                  <a:prstClr val="white"/>
                </a:solidFill>
                <a:latin typeface="Trebuchet MS"/>
              </a:rPr>
              <a:t>МСП, </a:t>
            </a:r>
            <a:r>
              <a:rPr lang="en-US" sz="1600" i="1" kern="0" dirty="0">
                <a:solidFill>
                  <a:prstClr val="white"/>
                </a:solidFill>
                <a:latin typeface="Trebuchet MS"/>
              </a:rPr>
              <a:t>small mid-caps, mid-caps</a:t>
            </a:r>
            <a:r>
              <a:rPr lang="bg-BG" sz="1600" i="1" kern="0" dirty="0">
                <a:solidFill>
                  <a:prstClr val="white"/>
                </a:solidFill>
                <a:latin typeface="Trebuchet MS"/>
              </a:rPr>
              <a:t> от всички сектори, с изключение на сектор А и </a:t>
            </a:r>
            <a:r>
              <a:rPr lang="en-US" sz="1600" i="1" kern="0" dirty="0">
                <a:solidFill>
                  <a:prstClr val="white"/>
                </a:solidFill>
                <a:latin typeface="Trebuchet MS"/>
              </a:rPr>
              <a:t>D</a:t>
            </a:r>
            <a:r>
              <a:rPr lang="bg-BG" sz="1600" i="1" kern="0" dirty="0">
                <a:solidFill>
                  <a:prstClr val="white"/>
                </a:solidFill>
                <a:latin typeface="Trebuchet MS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92520" y="3383340"/>
            <a:ext cx="1942081" cy="1569660"/>
          </a:xfrm>
          <a:prstGeom prst="rect">
            <a:avLst/>
          </a:prstGeom>
          <a:solidFill>
            <a:srgbClr val="007A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kern="0" dirty="0">
                <a:solidFill>
                  <a:prstClr val="white"/>
                </a:solidFill>
                <a:latin typeface="Trebuchet MS"/>
              </a:rPr>
              <a:t>Целева група:</a:t>
            </a:r>
          </a:p>
          <a:p>
            <a:pPr algn="ctr"/>
            <a:r>
              <a:rPr lang="bg-BG" sz="1600" i="1" kern="0" dirty="0">
                <a:solidFill>
                  <a:prstClr val="white"/>
                </a:solidFill>
                <a:latin typeface="Trebuchet MS"/>
              </a:rPr>
              <a:t>МСП и големи предприятия от </a:t>
            </a:r>
            <a:r>
              <a:rPr lang="ru-RU" sz="1600" i="1" kern="0" dirty="0">
                <a:solidFill>
                  <a:prstClr val="white"/>
                </a:solidFill>
                <a:latin typeface="Trebuchet MS"/>
              </a:rPr>
              <a:t>сектор C “</a:t>
            </a:r>
            <a:r>
              <a:rPr lang="ru-RU" sz="1600" i="1" kern="0" dirty="0" err="1">
                <a:solidFill>
                  <a:prstClr val="white"/>
                </a:solidFill>
                <a:latin typeface="Trebuchet MS"/>
              </a:rPr>
              <a:t>Преработваща</a:t>
            </a:r>
            <a:r>
              <a:rPr lang="ru-RU" sz="1600" i="1" kern="0" dirty="0">
                <a:solidFill>
                  <a:prstClr val="white"/>
                </a:solidFill>
                <a:latin typeface="Trebuchet MS"/>
              </a:rPr>
              <a:t> </a:t>
            </a:r>
            <a:r>
              <a:rPr lang="ru-RU" sz="1600" i="1" kern="0" dirty="0" err="1">
                <a:solidFill>
                  <a:prstClr val="white"/>
                </a:solidFill>
                <a:latin typeface="Trebuchet MS"/>
              </a:rPr>
              <a:t>промишленост</a:t>
            </a:r>
            <a:r>
              <a:rPr lang="ru-RU" sz="1600" i="1" kern="0" dirty="0">
                <a:solidFill>
                  <a:prstClr val="white"/>
                </a:solidFill>
                <a:latin typeface="Trebuchet MS"/>
              </a:rPr>
              <a:t>“</a:t>
            </a:r>
            <a:endParaRPr lang="bg-BG" sz="1600" i="1" kern="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49037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3845"/>
            <a:ext cx="7920880" cy="720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ускоряване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икономическото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възстановяване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трансформация чрез наука 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r>
              <a:rPr lang="bg-B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/НПВУ/</a:t>
            </a:r>
          </a:p>
        </p:txBody>
      </p:sp>
      <p:sp>
        <p:nvSpPr>
          <p:cNvPr id="18" name="Freeform 17"/>
          <p:cNvSpPr/>
          <p:nvPr/>
        </p:nvSpPr>
        <p:spPr>
          <a:xfrm>
            <a:off x="4038600" y="5288982"/>
            <a:ext cx="4267200" cy="1035618"/>
          </a:xfrm>
          <a:custGeom>
            <a:avLst/>
            <a:gdLst>
              <a:gd name="connsiteX0" fmla="*/ 0 w 3249810"/>
              <a:gd name="connsiteY0" fmla="*/ 0 h 1299924"/>
              <a:gd name="connsiteX1" fmla="*/ 2599848 w 3249810"/>
              <a:gd name="connsiteY1" fmla="*/ 0 h 1299924"/>
              <a:gd name="connsiteX2" fmla="*/ 3249810 w 3249810"/>
              <a:gd name="connsiteY2" fmla="*/ 649962 h 1299924"/>
              <a:gd name="connsiteX3" fmla="*/ 2599848 w 3249810"/>
              <a:gd name="connsiteY3" fmla="*/ 1299924 h 1299924"/>
              <a:gd name="connsiteX4" fmla="*/ 0 w 3249810"/>
              <a:gd name="connsiteY4" fmla="*/ 1299924 h 1299924"/>
              <a:gd name="connsiteX5" fmla="*/ 649962 w 3249810"/>
              <a:gd name="connsiteY5" fmla="*/ 649962 h 1299924"/>
              <a:gd name="connsiteX6" fmla="*/ 0 w 3249810"/>
              <a:gd name="connsiteY6" fmla="*/ 0 h 12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9810" h="1299924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1200" y="1752602"/>
            <a:ext cx="8229600" cy="1066799"/>
            <a:chOff x="326562" y="1446067"/>
            <a:chExt cx="1578438" cy="3675453"/>
          </a:xfrm>
          <a:solidFill>
            <a:srgbClr val="558ED5"/>
          </a:solidFill>
        </p:grpSpPr>
        <p:sp>
          <p:nvSpPr>
            <p:cNvPr id="20" name="Freeform 19"/>
            <p:cNvSpPr/>
            <p:nvPr/>
          </p:nvSpPr>
          <p:spPr>
            <a:xfrm>
              <a:off x="326562" y="1446067"/>
              <a:ext cx="1578438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562" y="1587428"/>
              <a:ext cx="1563858" cy="31811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b="1" kern="0" dirty="0">
                  <a:solidFill>
                    <a:prstClr val="white"/>
                  </a:solidFill>
                  <a:latin typeface="Trebuchet MS"/>
                </a:rPr>
                <a:t>Процедура за директно предоставяне на средства на иновативни МСП, получили знака за качество „Печат за високи постижения“</a:t>
              </a:r>
              <a:endParaRPr lang="bg-BG" b="1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67200" y="5474292"/>
            <a:ext cx="3733801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1-во тримесечие </a:t>
            </a:r>
          </a:p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bg-BG" sz="1600" b="1" kern="0" dirty="0">
                <a:solidFill>
                  <a:prstClr val="white"/>
                </a:solidFill>
                <a:latin typeface="Trebuchet MS"/>
              </a:rPr>
              <a:t>2023</a:t>
            </a:r>
            <a:endParaRPr lang="en-US" sz="1600" b="1" kern="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200" y="3124200"/>
            <a:ext cx="5463904" cy="1875922"/>
            <a:chOff x="326562" y="1446067"/>
            <a:chExt cx="1578438" cy="5250649"/>
          </a:xfrm>
          <a:solidFill>
            <a:srgbClr val="558ED5"/>
          </a:solidFill>
        </p:grpSpPr>
        <p:sp>
          <p:nvSpPr>
            <p:cNvPr id="9" name="Freeform 8"/>
            <p:cNvSpPr/>
            <p:nvPr/>
          </p:nvSpPr>
          <p:spPr>
            <a:xfrm>
              <a:off x="326562" y="1446067"/>
              <a:ext cx="1578438" cy="5250649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562" y="1587429"/>
              <a:ext cx="1563858" cy="44470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sz="1600" b="1" u="sng" kern="0" dirty="0">
                  <a:solidFill>
                    <a:prstClr val="white"/>
                  </a:solidFill>
                  <a:latin typeface="Trebuchet MS"/>
                </a:rPr>
                <a:t>Целева група</a:t>
              </a: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: </a:t>
              </a:r>
              <a:r>
                <a:rPr lang="ru-RU" sz="1600" b="1" kern="0" dirty="0">
                  <a:solidFill>
                    <a:prstClr val="white"/>
                  </a:solidFill>
                  <a:latin typeface="Trebuchet MS"/>
                </a:rPr>
                <a:t>иновативни МСП, получили „Печат за върхови постижения“ от конкурсите по Рамковите програми „Хоризонт 2020“ и „Хоризонт Европа“ на Европейския иновационен съвет</a:t>
              </a:r>
              <a:endParaRPr lang="bg-BG" sz="1600" b="1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19216" y="3324721"/>
            <a:ext cx="2588443" cy="1474880"/>
            <a:chOff x="302934" y="4140978"/>
            <a:chExt cx="1578438" cy="13041883"/>
          </a:xfrm>
          <a:solidFill>
            <a:srgbClr val="558ED5"/>
          </a:solidFill>
        </p:grpSpPr>
        <p:sp>
          <p:nvSpPr>
            <p:cNvPr id="12" name="Freeform 11"/>
            <p:cNvSpPr/>
            <p:nvPr/>
          </p:nvSpPr>
          <p:spPr>
            <a:xfrm>
              <a:off x="302934" y="4140978"/>
              <a:ext cx="1578438" cy="1304188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585" y="5568495"/>
              <a:ext cx="1365136" cy="73482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sz="1600" b="1" u="sng" kern="0" dirty="0">
                  <a:solidFill>
                    <a:prstClr val="white"/>
                  </a:solidFill>
                  <a:latin typeface="Trebuchet MS"/>
                </a:rPr>
                <a:t>Общо финансиране</a:t>
              </a: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bg-BG" sz="1600" b="1" kern="0" dirty="0">
                  <a:solidFill>
                    <a:prstClr val="white"/>
                  </a:solidFill>
                  <a:latin typeface="Trebuchet MS"/>
                </a:rPr>
                <a:t>118 560 000 лева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88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13" y="255660"/>
            <a:ext cx="7391400" cy="63976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Първи процедури за предоставяне на БФП, планирани за обявяване по ПКИП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152670" y="1176717"/>
            <a:ext cx="7988287" cy="5405241"/>
            <a:chOff x="1432492" y="1353747"/>
            <a:chExt cx="6726094" cy="5185674"/>
          </a:xfrm>
        </p:grpSpPr>
        <p:sp>
          <p:nvSpPr>
            <p:cNvPr id="38" name="Freeform 37"/>
            <p:cNvSpPr/>
            <p:nvPr/>
          </p:nvSpPr>
          <p:spPr>
            <a:xfrm>
              <a:off x="1437408" y="1353747"/>
              <a:ext cx="1991320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76339" y="1353747"/>
              <a:ext cx="1991320" cy="3675453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715270" y="1356852"/>
              <a:ext cx="1991320" cy="3672348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adFill rotWithShape="1">
              <a:gsLst>
                <a:gs pos="100000">
                  <a:schemeClr val="accent5">
                    <a:lumMod val="75000"/>
                  </a:schemeClr>
                </a:gs>
                <a:gs pos="100000">
                  <a:srgbClr val="4E67C8">
                    <a:hueOff val="0"/>
                    <a:satOff val="0"/>
                    <a:lumOff val="0"/>
                    <a:alphaOff val="0"/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76339" y="5167994"/>
              <a:ext cx="2438400" cy="1354111"/>
            </a:xfrm>
            <a:custGeom>
              <a:avLst/>
              <a:gdLst>
                <a:gd name="connsiteX0" fmla="*/ 0 w 3249810"/>
                <a:gd name="connsiteY0" fmla="*/ 0 h 1299924"/>
                <a:gd name="connsiteX1" fmla="*/ 2599848 w 3249810"/>
                <a:gd name="connsiteY1" fmla="*/ 0 h 1299924"/>
                <a:gd name="connsiteX2" fmla="*/ 3249810 w 3249810"/>
                <a:gd name="connsiteY2" fmla="*/ 649962 h 1299924"/>
                <a:gd name="connsiteX3" fmla="*/ 2599848 w 3249810"/>
                <a:gd name="connsiteY3" fmla="*/ 1299924 h 1299924"/>
                <a:gd name="connsiteX4" fmla="*/ 0 w 3249810"/>
                <a:gd name="connsiteY4" fmla="*/ 1299924 h 1299924"/>
                <a:gd name="connsiteX5" fmla="*/ 649962 w 3249810"/>
                <a:gd name="connsiteY5" fmla="*/ 649962 h 1299924"/>
                <a:gd name="connsiteX6" fmla="*/ 0 w 3249810"/>
                <a:gd name="connsiteY6" fmla="*/ 0 h 12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9810" h="1299924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2</a:t>
              </a:r>
              <a:r>
                <a:rPr lang="en-US" sz="1600" kern="0" dirty="0">
                  <a:solidFill>
                    <a:prstClr val="white"/>
                  </a:solidFill>
                  <a:latin typeface="Trebuchet MS"/>
                </a:rPr>
                <a:t>-</a:t>
              </a:r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ро тримесечие </a:t>
              </a:r>
            </a:p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2023</a:t>
              </a:r>
              <a:endParaRPr lang="en-US" sz="16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32492" y="5185310"/>
              <a:ext cx="2413712" cy="1299924"/>
            </a:xfrm>
            <a:custGeom>
              <a:avLst/>
              <a:gdLst>
                <a:gd name="connsiteX0" fmla="*/ 0 w 3249810"/>
                <a:gd name="connsiteY0" fmla="*/ 0 h 1299924"/>
                <a:gd name="connsiteX1" fmla="*/ 2599848 w 3249810"/>
                <a:gd name="connsiteY1" fmla="*/ 0 h 1299924"/>
                <a:gd name="connsiteX2" fmla="*/ 3249810 w 3249810"/>
                <a:gd name="connsiteY2" fmla="*/ 649962 h 1299924"/>
                <a:gd name="connsiteX3" fmla="*/ 2599848 w 3249810"/>
                <a:gd name="connsiteY3" fmla="*/ 1299924 h 1299924"/>
                <a:gd name="connsiteX4" fmla="*/ 0 w 3249810"/>
                <a:gd name="connsiteY4" fmla="*/ 1299924 h 1299924"/>
                <a:gd name="connsiteX5" fmla="*/ 649962 w 3249810"/>
                <a:gd name="connsiteY5" fmla="*/ 649962 h 1299924"/>
                <a:gd name="connsiteX6" fmla="*/ 0 w 3249810"/>
                <a:gd name="connsiteY6" fmla="*/ 0 h 12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9810" h="1299924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bg-BG" sz="1600" kern="0" dirty="0">
                  <a:latin typeface="Trebuchet MS"/>
                </a:rPr>
                <a:t>1-во </a:t>
              </a:r>
            </a:p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bg-BG" sz="1600" kern="0" dirty="0">
                  <a:latin typeface="Trebuchet MS"/>
                </a:rPr>
                <a:t>тримесечие </a:t>
              </a:r>
            </a:p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bg-BG" sz="1600" kern="0" dirty="0">
                  <a:latin typeface="Trebuchet MS"/>
                </a:rPr>
                <a:t>2023</a:t>
              </a:r>
              <a:endParaRPr lang="en-US" sz="1600" kern="0" dirty="0">
                <a:latin typeface="Trebuchet M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734602" y="5185310"/>
              <a:ext cx="2423984" cy="1354111"/>
            </a:xfrm>
            <a:custGeom>
              <a:avLst/>
              <a:gdLst>
                <a:gd name="connsiteX0" fmla="*/ 0 w 3249810"/>
                <a:gd name="connsiteY0" fmla="*/ 0 h 1299924"/>
                <a:gd name="connsiteX1" fmla="*/ 2599848 w 3249810"/>
                <a:gd name="connsiteY1" fmla="*/ 0 h 1299924"/>
                <a:gd name="connsiteX2" fmla="*/ 3249810 w 3249810"/>
                <a:gd name="connsiteY2" fmla="*/ 649962 h 1299924"/>
                <a:gd name="connsiteX3" fmla="*/ 2599848 w 3249810"/>
                <a:gd name="connsiteY3" fmla="*/ 1299924 h 1299924"/>
                <a:gd name="connsiteX4" fmla="*/ 0 w 3249810"/>
                <a:gd name="connsiteY4" fmla="*/ 1299924 h 1299924"/>
                <a:gd name="connsiteX5" fmla="*/ 649962 w 3249810"/>
                <a:gd name="connsiteY5" fmla="*/ 649962 h 1299924"/>
                <a:gd name="connsiteX6" fmla="*/ 0 w 3249810"/>
                <a:gd name="connsiteY6" fmla="*/ 0 h 12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9810" h="1299924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3-то тримесечие </a:t>
              </a:r>
            </a:p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bg-BG" sz="1600" kern="0" dirty="0">
                  <a:solidFill>
                    <a:prstClr val="white"/>
                  </a:solidFill>
                  <a:latin typeface="Trebuchet MS"/>
                </a:rPr>
                <a:t>2023</a:t>
              </a:r>
              <a:endParaRPr lang="en-US" sz="16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198" y="1441639"/>
              <a:ext cx="1915393" cy="389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g-BG" sz="160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Подобряване на производствения капацитет на МСП </a:t>
              </a:r>
              <a:endParaRPr lang="en-US" sz="1600" b="1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  <a:p>
              <a:pPr algn="ctr">
                <a:defRPr/>
              </a:pPr>
              <a:r>
                <a:rPr lang="bg-BG" sz="1600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117,5 млн. лв.</a:t>
              </a:r>
            </a:p>
            <a:p>
              <a:pPr algn="ctr">
                <a:defRPr/>
              </a:pPr>
              <a:endParaRPr lang="bg-BG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  <a:p>
              <a:pPr algn="ctr">
                <a:defRPr/>
              </a:pPr>
              <a:endParaRPr lang="bg-BG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  <a:p>
              <a:pPr algn="ctr">
                <a:defRPr/>
              </a:pPr>
              <a:r>
                <a:rPr lang="bg-BG" sz="1600" b="1" i="1" dirty="0">
                  <a:solidFill>
                    <a:prstClr val="white"/>
                  </a:solidFill>
                  <a:latin typeface="Trebuchet MS"/>
                </a:rPr>
                <a:t>Целева група: </a:t>
              </a:r>
            </a:p>
            <a:p>
              <a:pPr algn="ctr">
                <a:defRPr/>
              </a:pPr>
              <a:r>
                <a:rPr lang="bg-BG" sz="1600" i="1" dirty="0">
                  <a:solidFill>
                    <a:prstClr val="white"/>
                  </a:solidFill>
                  <a:latin typeface="Trebuchet MS"/>
                </a:rPr>
                <a:t>МСП </a:t>
              </a:r>
              <a:r>
                <a:rPr lang="bg-BG" sz="1600" i="1" dirty="0">
                  <a:solidFill>
                    <a:prstClr val="white"/>
                  </a:solidFill>
                  <a:latin typeface="Trebuchet MS"/>
                  <a:ea typeface="Tahoma" panose="020B0604030504040204" pitchFamily="34" charset="0"/>
                  <a:cs typeface="Tahoma" panose="020B0604030504040204" pitchFamily="34" charset="0"/>
                </a:rPr>
                <a:t>–</a:t>
              </a:r>
              <a:r>
                <a:rPr lang="bg-BG" sz="1600" i="1" dirty="0">
                  <a:solidFill>
                    <a:prstClr val="white"/>
                  </a:solidFill>
                  <a:latin typeface="Trebuchet MS"/>
                </a:rPr>
                <a:t> семейни предприятия, предприятия от творческите индустрии и занаятите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i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bg-BG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47351" y="1540715"/>
              <a:ext cx="1849296" cy="34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dk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Внедряване</a:t>
              </a:r>
              <a:r>
                <a:rPr lang="ru-RU" sz="1600" b="1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 иновации в предприятията съгласно тематичните области на ИСИС 2021-2027</a:t>
              </a:r>
              <a:endParaRPr lang="en-US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293.37 млн.лв.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i="1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Целева група: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i="1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МСП и </a:t>
              </a:r>
              <a:r>
                <a:rPr lang="en-US" sz="1600" i="1" dirty="0">
                  <a:solidFill>
                    <a:prstClr val="white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small mid-caps</a:t>
              </a:r>
              <a:endParaRPr lang="bg-BG" sz="1600" i="1" dirty="0">
                <a:solidFill>
                  <a:prstClr val="white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bg-BG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32492" y="1428214"/>
              <a:ext cx="1920308" cy="3469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Разработване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 иновации в </a:t>
              </a:r>
              <a:r>
                <a:rPr lang="ru-RU" sz="1600" b="1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предприятията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съгласно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тематичните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области на ИСИС 2021-2027</a:t>
              </a:r>
            </a:p>
            <a:p>
              <a:pPr algn="ctr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127 млн. </a:t>
              </a:r>
              <a:r>
                <a:rPr lang="ru-RU" sz="1600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лв</a:t>
              </a: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Целева</a:t>
              </a:r>
              <a:r>
                <a:rPr lang="ru-RU" sz="1600" b="1" i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група</a:t>
              </a:r>
              <a:r>
                <a:rPr lang="ru-RU" sz="1600" b="1" i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i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МСП и </a:t>
              </a:r>
              <a:r>
                <a:rPr lang="en-US" sz="1600" i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small mid-caps,</a:t>
              </a:r>
              <a:r>
                <a:rPr lang="bg-BG" sz="1600" i="1" dirty="0">
                  <a:solidFill>
                    <a:schemeClr val="tx2">
                      <a:lumMod val="50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вкл. в сътрудничество с голямо предприятие </a:t>
              </a:r>
              <a:endParaRPr lang="ru-RU" sz="1600" i="1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4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5660"/>
            <a:ext cx="8229600" cy="111594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 </a:t>
            </a: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финансови инструменти по ПКИП</a:t>
            </a:r>
            <a:b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bg-B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9786" y="1158556"/>
            <a:ext cx="5763490" cy="5490721"/>
            <a:chOff x="1432493" y="1245140"/>
            <a:chExt cx="4165064" cy="5267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Freeform 3"/>
            <p:cNvSpPr/>
            <p:nvPr/>
          </p:nvSpPr>
          <p:spPr>
            <a:xfrm>
              <a:off x="1432493" y="1245140"/>
              <a:ext cx="1982411" cy="5263536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10817" y="4020404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505012" y="1248463"/>
              <a:ext cx="2092545" cy="5264357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11206" y="1449531"/>
              <a:ext cx="2067773" cy="4753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6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СЦ (</a:t>
              </a:r>
              <a:r>
                <a:rPr lang="en-GB" sz="1600" b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lang="bg-BG" sz="1600" b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r>
                <a:rPr lang="en-GB" sz="1600" b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bg-BG" sz="1600" b="1" dirty="0">
                  <a:solidFill>
                    <a:schemeClr val="tx2">
                      <a:lumMod val="75000"/>
                    </a:schemeClr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Усвояване на ползите от цифровизация на гражданите, дружествата, изследователските организации и публични органи</a:t>
              </a:r>
              <a:endParaRPr lang="bg-BG" sz="20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4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Целева група: </a:t>
              </a: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МСП</a:t>
              </a:r>
              <a:r>
                <a:rPr lang="en-GB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всички сектори</a:t>
              </a:r>
            </a:p>
            <a:p>
              <a:endPara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Дялови инструменти комбинирани с БФП</a:t>
              </a:r>
            </a:p>
            <a:p>
              <a:endPara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Гаранционни финансови инструменти комбинирани с БФП (в две операции 52 млн. лв)</a:t>
              </a:r>
            </a:p>
            <a:p>
              <a:endPara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Наличен ресурс: </a:t>
              </a:r>
              <a:endPara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5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379.8 млн. лв.</a:t>
              </a:r>
              <a:endPara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795987" y="1503219"/>
            <a:ext cx="2667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 (</a:t>
            </a:r>
            <a:r>
              <a:rPr lang="en-GB" sz="1600" b="1" dirty="0" err="1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bg-BG" sz="16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16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6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засилване на капацитета за научни изследвания и иновации и на въвеждането на модерни технологии</a:t>
            </a:r>
            <a:endParaRPr lang="bg-BG" sz="2000" b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bg-BG" sz="15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bg-BG" sz="15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 група: 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от всички сектори</a:t>
            </a:r>
          </a:p>
          <a:p>
            <a:pPr lvl="0"/>
            <a:endParaRPr lang="bg-BG" sz="15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Дялов инструмент „Иновации в предприятията“</a:t>
            </a:r>
          </a:p>
          <a:p>
            <a:pPr lvl="0"/>
            <a:endParaRPr lang="bg-BG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 ФИ за рисково финансиране за иновации</a:t>
            </a:r>
          </a:p>
          <a:p>
            <a:pPr lvl="0"/>
            <a:endParaRPr lang="bg-BG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Наличен ресурс: </a:t>
            </a:r>
          </a:p>
          <a:p>
            <a:pPr lvl="0"/>
            <a:r>
              <a:rPr lang="en-GB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132 </a:t>
            </a:r>
            <a:r>
              <a:rPr lang="bg-BG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лв.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176AC6-4ADE-C7EE-54F0-16D839A94702}"/>
              </a:ext>
            </a:extLst>
          </p:cNvPr>
          <p:cNvSpPr/>
          <p:nvPr/>
        </p:nvSpPr>
        <p:spPr>
          <a:xfrm>
            <a:off x="7623641" y="1158555"/>
            <a:ext cx="2895600" cy="5487256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21082" tIns="35560" rIns="649962" bIns="35560" numCol="1" spcCol="1270" anchor="ctr" anchorCtr="0">
            <a:noAutofit/>
          </a:bodyPr>
          <a:lstStyle/>
          <a:p>
            <a:pPr algn="ctr" defTabSz="24892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400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25E78-5C75-81DB-16C1-F93210D5B976}"/>
              </a:ext>
            </a:extLst>
          </p:cNvPr>
          <p:cNvSpPr txBox="1"/>
          <p:nvPr/>
        </p:nvSpPr>
        <p:spPr>
          <a:xfrm>
            <a:off x="7623641" y="1378527"/>
            <a:ext cx="286132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6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 (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bg-BG" sz="16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6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Насърчаване на устойчивия растеж и конкурентоспособността на МСП и създаване на работни места, включително чрез про изводствени инвестиции</a:t>
            </a:r>
            <a:endParaRPr lang="bg-BG" sz="15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bg-BG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 група: </a:t>
            </a:r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</a:t>
            </a:r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всички сектори</a:t>
            </a:r>
          </a:p>
          <a:p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Дялови инструменти</a:t>
            </a:r>
          </a:p>
          <a:p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 финансов инструмент </a:t>
            </a:r>
          </a:p>
          <a:p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Наличен ресурс: </a:t>
            </a:r>
          </a:p>
          <a:p>
            <a:r>
              <a: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287 млн. лв.</a:t>
            </a:r>
          </a:p>
        </p:txBody>
      </p:sp>
    </p:spTree>
    <p:extLst>
      <p:ext uri="{BB962C8B-B14F-4D97-AF65-F5344CB8AC3E}">
        <p14:creationId xmlns:p14="http://schemas.microsoft.com/office/powerpoint/2010/main" val="39825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5660"/>
            <a:ext cx="8229600" cy="111594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 </a:t>
            </a: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финансови инструменти по ПКИП в областта на зеления преход</a:t>
            </a:r>
            <a:b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bg-B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bg-BG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5055" y="1143001"/>
            <a:ext cx="8520545" cy="5633315"/>
            <a:chOff x="1432492" y="1244319"/>
            <a:chExt cx="6477186" cy="5264357"/>
          </a:xfrm>
        </p:grpSpPr>
        <p:sp>
          <p:nvSpPr>
            <p:cNvPr id="4" name="Freeform 3"/>
            <p:cNvSpPr/>
            <p:nvPr/>
          </p:nvSpPr>
          <p:spPr>
            <a:xfrm>
              <a:off x="1432492" y="1245140"/>
              <a:ext cx="3141441" cy="5263536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10817" y="4020404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723746" y="1244319"/>
              <a:ext cx="3185932" cy="5264357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721082" tIns="35560" rIns="649962" bIns="35560" numCol="1" spcCol="1270" anchor="ctr" anchorCtr="0">
              <a:noAutofit/>
            </a:bodyPr>
            <a:lstStyle/>
            <a:p>
              <a:pPr algn="ctr" defTabSz="2489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endParaRPr lang="en-US" sz="1400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68235" y="1391145"/>
              <a:ext cx="3141441" cy="4947039"/>
            </a:xfrm>
            <a:prstGeom prst="rect">
              <a:avLst/>
            </a:prstGeom>
            <a:solidFill>
              <a:srgbClr val="007A37"/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6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Дългови инструменти за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енергийна ефективност и възобновяеми източници в комбинация с БФП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sz="20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5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Целева група: </a:t>
              </a:r>
              <a:r>
                <a:rPr lang="bg-BG" sz="15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МСП</a:t>
              </a:r>
              <a:r>
                <a:rPr lang="en-GB" sz="15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bg-BG" sz="15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големи предприятия от всички сектори</a:t>
              </a:r>
            </a:p>
            <a:p>
              <a:endParaRPr lang="bg-BG" sz="15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5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Подкрепа</a:t>
              </a:r>
              <a:r>
                <a:rPr lang="bg-BG" sz="15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за: </a:t>
              </a:r>
            </a:p>
            <a:p>
              <a:endParaRPr lang="bg-BG" sz="5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Изпълнение на мерки за </a:t>
              </a:r>
              <a:r>
                <a:rPr lang="bg-BG" sz="14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енергийна ефективност в предприятията въз основа на препоръки от енергиен одит</a:t>
              </a: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bg-BG" sz="14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Въвеждане и сертифициране на системи за енергиен мениджмънт </a:t>
              </a: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lang="bg-BG" sz="1400" b="1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мониторинг и контрол на енергопотреблението</a:t>
              </a: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 </a:t>
              </a:r>
            </a:p>
            <a:p>
              <a:pPr marL="285750" indent="-285750">
                <a:buFontTx/>
                <a:buChar char="-"/>
              </a:pPr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Стимулиране на предприятията да ползват енергия, произведена от възобновяеми източници за собствено потребление.</a:t>
              </a:r>
            </a:p>
            <a:p>
              <a:pPr marL="285750" indent="-285750">
                <a:buFontTx/>
                <a:buChar char="-"/>
              </a:pPr>
              <a:endPara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Наличен ресурс: 260,6 млн. лв. </a:t>
              </a:r>
            </a:p>
            <a:p>
              <a:r>
                <a:rPr lang="bg-BG" sz="1400" dirty="0">
                  <a:solidFill>
                    <a:schemeClr val="bg1"/>
                  </a:solidFill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(48.1 млн. лв БФП)</a:t>
              </a:r>
            </a:p>
            <a:p>
              <a:endPara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75071" y="1497446"/>
            <a:ext cx="403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Дългови инструменти за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 икономика в комбинация с БФП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20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 група: 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от всички сектори</a:t>
            </a:r>
          </a:p>
          <a:p>
            <a:pPr lvl="0"/>
            <a:endParaRPr lang="bg-BG" sz="15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5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Подкрепа</a:t>
            </a:r>
            <a:r>
              <a:rPr lang="bg-BG" sz="15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за: </a:t>
            </a:r>
          </a:p>
          <a:p>
            <a:pPr lvl="0"/>
            <a:endParaRPr lang="bg-BG" sz="5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По-ефективно използване на ресурсите;</a:t>
            </a:r>
          </a:p>
          <a:p>
            <a:pPr marL="285750" indent="-285750">
              <a:buFontTx/>
              <a:buChar char="-"/>
            </a:pPr>
            <a:r>
              <a:rPr lang="ru-RU" sz="1400" b="1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Възможност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поправка, повторна </a:t>
            </a:r>
            <a:r>
              <a:rPr lang="ru-RU" sz="1400" b="1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употреба</a:t>
            </a:r>
            <a:r>
              <a:rPr lang="ru-RU" sz="1400" b="1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</a:t>
            </a:r>
            <a:r>
              <a:rPr lang="ru-RU" sz="1400" b="1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рециклиране</a:t>
            </a:r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Подобряване управлението на отпадъците;</a:t>
            </a:r>
          </a:p>
          <a:p>
            <a:pPr marL="285750" indent="-285750">
              <a:buFontTx/>
              <a:buChar char="-"/>
            </a:pPr>
            <a:r>
              <a:rPr lang="ru-RU" sz="1400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Разработване</a:t>
            </a:r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продукти</a:t>
            </a:r>
            <a:r>
              <a:rPr lang="ru-RU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увеличена </a:t>
            </a:r>
            <a:r>
              <a:rPr lang="ru-RU" sz="1400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трайност</a:t>
            </a:r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Стимулиране на предприятията да ползват енергия, произведена от възобновяеми източници за собствено потребление.</a:t>
            </a:r>
          </a:p>
          <a:p>
            <a:pPr lvl="0"/>
            <a:endParaRPr lang="bg-BG" sz="14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Наличен ресурс: 304 млн. лв </a:t>
            </a:r>
          </a:p>
          <a:p>
            <a:pPr lvl="0"/>
            <a:r>
              <a:rPr lang="bg-BG" sz="1400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(58.3 млн. лв БФП)</a:t>
            </a:r>
            <a:r>
              <a:rPr lang="bg-BG" sz="1400" dirty="0">
                <a:solidFill>
                  <a:srgbClr val="FF00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1969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1000</Words>
  <Application>Microsoft Office PowerPoint</Application>
  <PresentationFormat>Widescreen</PresentationFormat>
  <Paragraphs>206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Agency FB</vt:lpstr>
      <vt:lpstr>Arial</vt:lpstr>
      <vt:lpstr>Calibri</vt:lpstr>
      <vt:lpstr>Georgia</vt:lpstr>
      <vt:lpstr>Palatino Linotype</vt:lpstr>
      <vt:lpstr>Tahoma</vt:lpstr>
      <vt:lpstr>Times New Roman</vt:lpstr>
      <vt:lpstr>Trebuchet MS</vt:lpstr>
      <vt:lpstr>Tw Cen MT</vt:lpstr>
      <vt:lpstr>2_Office Theme</vt:lpstr>
      <vt:lpstr>11_OPIK-Portrait_Transperant_14</vt:lpstr>
      <vt:lpstr>1_OPIK-Portrait_Transperant_14</vt:lpstr>
      <vt:lpstr>2_OPIK-Portrait_Transperant_14</vt:lpstr>
      <vt:lpstr>PowerPoint Presentation</vt:lpstr>
      <vt:lpstr>Инструменти в подкрепа на иновациите и конкурентоспособността от 2022 г.</vt:lpstr>
      <vt:lpstr>PowerPoint Presentation</vt:lpstr>
      <vt:lpstr>PowerPoint Presentation</vt:lpstr>
      <vt:lpstr>Процедури за предоставяне на БФП, планирани за обявяване по ПИТ</vt:lpstr>
      <vt:lpstr>Програма за ускоряване на икономическото възстановяване и трансформация чрез наука и иновации/НПВУ/</vt:lpstr>
      <vt:lpstr>Първи процедури за предоставяне на БФП, планирани за обявяване по ПКИП</vt:lpstr>
      <vt:lpstr>Подкрепа с финансови инструменти по ПКИП   </vt:lpstr>
      <vt:lpstr>Подкрепа с финансови инструменти по ПКИП в областта на зеления преход   </vt:lpstr>
      <vt:lpstr>ПНИИДИТ: Стратегически интервенции през 2023 година</vt:lpstr>
      <vt:lpstr>ПНИИДИТ: Финансови инструменти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2015-11-12T16:10:40Z</dcterms:created>
  <dcterms:modified xsi:type="dcterms:W3CDTF">2023-01-24T08:58:28Z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