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-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6B6B-FF37-4636-8DF8-55E2C6499551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73FA-E71F-4ADB-9F1F-0045BEFC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897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6B6B-FF37-4636-8DF8-55E2C6499551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73FA-E71F-4ADB-9F1F-0045BEFC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209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6B6B-FF37-4636-8DF8-55E2C6499551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73FA-E71F-4ADB-9F1F-0045BEFC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383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6B6B-FF37-4636-8DF8-55E2C6499551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73FA-E71F-4ADB-9F1F-0045BEFC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31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6B6B-FF37-4636-8DF8-55E2C6499551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73FA-E71F-4ADB-9F1F-0045BEFC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608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6B6B-FF37-4636-8DF8-55E2C6499551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73FA-E71F-4ADB-9F1F-0045BEFC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279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6B6B-FF37-4636-8DF8-55E2C6499551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73FA-E71F-4ADB-9F1F-0045BEFC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172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6B6B-FF37-4636-8DF8-55E2C6499551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73FA-E71F-4ADB-9F1F-0045BEFC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176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6B6B-FF37-4636-8DF8-55E2C6499551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73FA-E71F-4ADB-9F1F-0045BEFC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930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6B6B-FF37-4636-8DF8-55E2C6499551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73FA-E71F-4ADB-9F1F-0045BEFC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63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6B6B-FF37-4636-8DF8-55E2C6499551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73FA-E71F-4ADB-9F1F-0045BEFC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717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76B6B-FF37-4636-8DF8-55E2C6499551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773FA-E71F-4ADB-9F1F-0045BEFC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850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993458"/>
              </p:ext>
            </p:extLst>
          </p:nvPr>
        </p:nvGraphicFramePr>
        <p:xfrm>
          <a:off x="1524002" y="947658"/>
          <a:ext cx="9249295" cy="6453344"/>
        </p:xfrm>
        <a:graphic>
          <a:graphicData uri="http://schemas.openxmlformats.org/drawingml/2006/table">
            <a:tbl>
              <a:tblPr/>
              <a:tblGrid>
                <a:gridCol w="1849859">
                  <a:extLst>
                    <a:ext uri="{9D8B030D-6E8A-4147-A177-3AD203B41FA5}">
                      <a16:colId xmlns:a16="http://schemas.microsoft.com/office/drawing/2014/main" val="1673415941"/>
                    </a:ext>
                  </a:extLst>
                </a:gridCol>
                <a:gridCol w="1849859">
                  <a:extLst>
                    <a:ext uri="{9D8B030D-6E8A-4147-A177-3AD203B41FA5}">
                      <a16:colId xmlns:a16="http://schemas.microsoft.com/office/drawing/2014/main" val="3583639524"/>
                    </a:ext>
                  </a:extLst>
                </a:gridCol>
                <a:gridCol w="1849859">
                  <a:extLst>
                    <a:ext uri="{9D8B030D-6E8A-4147-A177-3AD203B41FA5}">
                      <a16:colId xmlns:a16="http://schemas.microsoft.com/office/drawing/2014/main" val="1397034191"/>
                    </a:ext>
                  </a:extLst>
                </a:gridCol>
                <a:gridCol w="1849859">
                  <a:extLst>
                    <a:ext uri="{9D8B030D-6E8A-4147-A177-3AD203B41FA5}">
                      <a16:colId xmlns:a16="http://schemas.microsoft.com/office/drawing/2014/main" val="693072703"/>
                    </a:ext>
                  </a:extLst>
                </a:gridCol>
                <a:gridCol w="1849859">
                  <a:extLst>
                    <a:ext uri="{9D8B030D-6E8A-4147-A177-3AD203B41FA5}">
                      <a16:colId xmlns:a16="http://schemas.microsoft.com/office/drawing/2014/main" val="865728443"/>
                    </a:ext>
                  </a:extLst>
                </a:gridCol>
              </a:tblGrid>
              <a:tr h="16123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5916707"/>
                  </a:ext>
                </a:extLst>
              </a:tr>
              <a:tr h="161235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23.12.2022 - 23.12.2022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278376"/>
                  </a:ext>
                </a:extLst>
              </a:tr>
              <a:tr h="161235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845602"/>
                  </a:ext>
                </a:extLst>
              </a:tr>
              <a:tr h="16123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20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32 504,21 лв.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796713"/>
                  </a:ext>
                </a:extLst>
              </a:tr>
              <a:tr h="44038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40 xxxx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Стипендии, пенсии, помощи и текущи трансфери за домакинства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640 284,88 лв.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192799"/>
                  </a:ext>
                </a:extLst>
              </a:tr>
              <a:tr h="57996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70 xxxx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Възмездно финансиране – придобиване на дялове и акции, предоставени кредити и временна финансова помощ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3 812 800,00 лв.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55743"/>
                  </a:ext>
                </a:extLst>
              </a:tr>
              <a:tr h="16123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3 469,28 лв.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256049"/>
                  </a:ext>
                </a:extLst>
              </a:tr>
              <a:tr h="161235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28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4 489 058,37 лв.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502207"/>
                  </a:ext>
                </a:extLst>
              </a:tr>
              <a:tr h="161235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258577"/>
                  </a:ext>
                </a:extLst>
              </a:tr>
              <a:tr h="161235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753054"/>
                  </a:ext>
                </a:extLst>
              </a:tr>
              <a:tr h="161235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323214"/>
                  </a:ext>
                </a:extLst>
              </a:tr>
              <a:tr h="161235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269997"/>
                  </a:ext>
                </a:extLst>
              </a:tr>
              <a:tr h="16123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771306"/>
                  </a:ext>
                </a:extLst>
              </a:tr>
              <a:tr h="161235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23.12.2022 - 23.12.2022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6330289"/>
                  </a:ext>
                </a:extLst>
              </a:tr>
              <a:tr h="161235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094449"/>
                  </a:ext>
                </a:extLst>
              </a:tr>
              <a:tr h="16123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17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10 280,21 лв.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827453"/>
                  </a:ext>
                </a:extLst>
              </a:tr>
              <a:tr h="44038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40 xxxx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Стипендии, пенсии, помощи и текущи трансфери за домакинства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640 284,88 лв.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36083"/>
                  </a:ext>
                </a:extLst>
              </a:tr>
              <a:tr h="57996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70 xxxx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Възмездно финансиране – придобиване на дялове и акции, предоставени кредити и временна финансова помощ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3 812 800,00 лв.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788723"/>
                  </a:ext>
                </a:extLst>
              </a:tr>
              <a:tr h="16123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3 469,28 лв.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244650"/>
                  </a:ext>
                </a:extLst>
              </a:tr>
              <a:tr h="161235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25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4 466 834,37 лв.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318960"/>
                  </a:ext>
                </a:extLst>
              </a:tr>
              <a:tr h="161235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701569"/>
                  </a:ext>
                </a:extLst>
              </a:tr>
              <a:tr h="161235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264253"/>
                  </a:ext>
                </a:extLst>
              </a:tr>
              <a:tr h="161235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ИАНМСП ( 0740020001 )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23.12.2022 - 23.12.2022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990463"/>
                  </a:ext>
                </a:extLst>
              </a:tr>
              <a:tr h="161235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292847"/>
                  </a:ext>
                </a:extLst>
              </a:tr>
              <a:tr h="16123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22 224,00 лв.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494052"/>
                  </a:ext>
                </a:extLst>
              </a:tr>
              <a:tr h="161235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22 224,00 лв.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84814"/>
                  </a:ext>
                </a:extLst>
              </a:tr>
              <a:tr h="161235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74217"/>
                  </a:ext>
                </a:extLst>
              </a:tr>
              <a:tr h="161235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093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6913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210</Words>
  <Application>Microsoft Office PowerPoint</Application>
  <PresentationFormat>Widescreen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2022-12-23T07:40:37Z</dcterms:created>
  <dcterms:modified xsi:type="dcterms:W3CDTF">2022-12-23T07:42:15Z</dcterms:modified>
</cp:coreProperties>
</file>