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-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6C00-1D0D-4B8B-9658-44CB9FD33252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2CF7-70C9-42DA-BD02-BD67B5504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88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6C00-1D0D-4B8B-9658-44CB9FD33252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2CF7-70C9-42DA-BD02-BD67B5504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16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6C00-1D0D-4B8B-9658-44CB9FD33252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2CF7-70C9-42DA-BD02-BD67B5504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01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6C00-1D0D-4B8B-9658-44CB9FD33252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2CF7-70C9-42DA-BD02-BD67B5504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48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6C00-1D0D-4B8B-9658-44CB9FD33252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2CF7-70C9-42DA-BD02-BD67B5504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5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6C00-1D0D-4B8B-9658-44CB9FD33252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2CF7-70C9-42DA-BD02-BD67B5504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13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6C00-1D0D-4B8B-9658-44CB9FD33252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2CF7-70C9-42DA-BD02-BD67B5504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655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6C00-1D0D-4B8B-9658-44CB9FD33252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2CF7-70C9-42DA-BD02-BD67B5504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49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6C00-1D0D-4B8B-9658-44CB9FD33252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2CF7-70C9-42DA-BD02-BD67B5504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974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6C00-1D0D-4B8B-9658-44CB9FD33252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2CF7-70C9-42DA-BD02-BD67B5504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10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6C00-1D0D-4B8B-9658-44CB9FD33252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2CF7-70C9-42DA-BD02-BD67B5504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40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26C00-1D0D-4B8B-9658-44CB9FD33252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02CF7-70C9-42DA-BD02-BD67B5504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35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95040"/>
              </p:ext>
            </p:extLst>
          </p:nvPr>
        </p:nvGraphicFramePr>
        <p:xfrm>
          <a:off x="-2" y="939332"/>
          <a:ext cx="12128270" cy="6491488"/>
        </p:xfrm>
        <a:graphic>
          <a:graphicData uri="http://schemas.openxmlformats.org/drawingml/2006/table">
            <a:tbl>
              <a:tblPr/>
              <a:tblGrid>
                <a:gridCol w="2425654">
                  <a:extLst>
                    <a:ext uri="{9D8B030D-6E8A-4147-A177-3AD203B41FA5}">
                      <a16:colId xmlns:a16="http://schemas.microsoft.com/office/drawing/2014/main" val="1162100681"/>
                    </a:ext>
                  </a:extLst>
                </a:gridCol>
                <a:gridCol w="2425654">
                  <a:extLst>
                    <a:ext uri="{9D8B030D-6E8A-4147-A177-3AD203B41FA5}">
                      <a16:colId xmlns:a16="http://schemas.microsoft.com/office/drawing/2014/main" val="2509695646"/>
                    </a:ext>
                  </a:extLst>
                </a:gridCol>
                <a:gridCol w="2425654">
                  <a:extLst>
                    <a:ext uri="{9D8B030D-6E8A-4147-A177-3AD203B41FA5}">
                      <a16:colId xmlns:a16="http://schemas.microsoft.com/office/drawing/2014/main" val="528800348"/>
                    </a:ext>
                  </a:extLst>
                </a:gridCol>
                <a:gridCol w="2425654">
                  <a:extLst>
                    <a:ext uri="{9D8B030D-6E8A-4147-A177-3AD203B41FA5}">
                      <a16:colId xmlns:a16="http://schemas.microsoft.com/office/drawing/2014/main" val="911589598"/>
                    </a:ext>
                  </a:extLst>
                </a:gridCol>
                <a:gridCol w="2425654">
                  <a:extLst>
                    <a:ext uri="{9D8B030D-6E8A-4147-A177-3AD203B41FA5}">
                      <a16:colId xmlns:a16="http://schemas.microsoft.com/office/drawing/2014/main" val="476068526"/>
                    </a:ext>
                  </a:extLst>
                </a:gridCol>
              </a:tblGrid>
              <a:tr h="166982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93292"/>
                  </a:ext>
                </a:extLst>
              </a:tr>
              <a:tr h="166982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08.12.2022 - 08.12.2022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116405"/>
                  </a:ext>
                </a:extLst>
              </a:tr>
              <a:tr h="166982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215926"/>
                  </a:ext>
                </a:extLst>
              </a:tr>
              <a:tr h="454555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01 xxxx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7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58 287,62 лв.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035613"/>
                  </a:ext>
                </a:extLst>
              </a:tr>
              <a:tr h="166982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18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19 330,29 лв.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205570"/>
                  </a:ext>
                </a:extLst>
              </a:tr>
              <a:tr h="31076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30 xxxx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65 526,47 лв.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449707"/>
                  </a:ext>
                </a:extLst>
              </a:tr>
              <a:tr h="166982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20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5 326,49 лв.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763192"/>
                  </a:ext>
                </a:extLst>
              </a:tr>
              <a:tr h="166982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46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148 470,87 лв.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87070"/>
                  </a:ext>
                </a:extLst>
              </a:tr>
              <a:tr h="166982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448988"/>
                  </a:ext>
                </a:extLst>
              </a:tr>
              <a:tr h="166982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390052"/>
                  </a:ext>
                </a:extLst>
              </a:tr>
              <a:tr h="166982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467694"/>
                  </a:ext>
                </a:extLst>
              </a:tr>
              <a:tr h="166982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049842"/>
                  </a:ext>
                </a:extLst>
              </a:tr>
              <a:tr h="166982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2802743"/>
                  </a:ext>
                </a:extLst>
              </a:tr>
              <a:tr h="166982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М-во на иновациите и растежа-ЦУ </a:t>
                      </a:r>
                      <a:r>
                        <a:rPr lang="ru-RU" sz="1000">
                          <a:effectLst/>
                        </a:rPr>
                        <a:t>( </a:t>
                      </a:r>
                      <a:r>
                        <a:rPr lang="ru-RU" sz="1000" smtClean="0">
                          <a:effectLst/>
                        </a:rPr>
                        <a:t>0740)</a:t>
                      </a:r>
                      <a:endParaRPr lang="ru-RU" sz="1000" dirty="0">
                        <a:effectLst/>
                      </a:endParaRP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08.12.2022 - 08.12.2022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416420"/>
                  </a:ext>
                </a:extLst>
              </a:tr>
              <a:tr h="166982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073626"/>
                  </a:ext>
                </a:extLst>
              </a:tr>
              <a:tr h="454555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01 xxxx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40 605,00 лв.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393455"/>
                  </a:ext>
                </a:extLst>
              </a:tr>
              <a:tr h="166982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16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6 674,45 лв.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963031"/>
                  </a:ext>
                </a:extLst>
              </a:tr>
              <a:tr h="166982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19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2 197,49 лв.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573"/>
                  </a:ext>
                </a:extLst>
              </a:tr>
              <a:tr h="166982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36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49 476,94 лв.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418418"/>
                  </a:ext>
                </a:extLst>
              </a:tr>
              <a:tr h="166982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73200"/>
                  </a:ext>
                </a:extLst>
              </a:tr>
              <a:tr h="166982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331378"/>
                  </a:ext>
                </a:extLst>
              </a:tr>
              <a:tr h="166982">
                <a:tc gridSpan="2">
                  <a:txBody>
                    <a:bodyPr/>
                    <a:lstStyle/>
                    <a:p>
                      <a:pPr algn="l"/>
                      <a:r>
                        <a:rPr lang="bg-BG" sz="1000" dirty="0">
                          <a:effectLst/>
                        </a:rPr>
                        <a:t>ИАНМСП ( </a:t>
                      </a:r>
                      <a:r>
                        <a:rPr lang="bg-BG" sz="1000" dirty="0" smtClean="0">
                          <a:effectLst/>
                        </a:rPr>
                        <a:t>0740)</a:t>
                      </a:r>
                      <a:endParaRPr lang="bg-BG" sz="1000" dirty="0">
                        <a:effectLst/>
                      </a:endParaRP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08.12.2022 - 08.12.2022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604424"/>
                  </a:ext>
                </a:extLst>
              </a:tr>
              <a:tr h="166982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018074"/>
                  </a:ext>
                </a:extLst>
              </a:tr>
              <a:tr h="454555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01 xxxx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effectLst/>
                        </a:rPr>
                        <a:t>6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17 682,62 лв.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454358"/>
                  </a:ext>
                </a:extLst>
              </a:tr>
              <a:tr h="166982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12 655,84 лв.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970185"/>
                  </a:ext>
                </a:extLst>
              </a:tr>
              <a:tr h="31076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30 xxxx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65 526,47 лв.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817279"/>
                  </a:ext>
                </a:extLst>
              </a:tr>
              <a:tr h="166982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3 129,00 лв.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043818"/>
                  </a:ext>
                </a:extLst>
              </a:tr>
              <a:tr h="166982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10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98 993,93 лв.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296772"/>
                  </a:ext>
                </a:extLst>
              </a:tr>
              <a:tr h="166982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127719"/>
                  </a:ext>
                </a:extLst>
              </a:tr>
              <a:tr h="166982">
                <a:tc gridSpan="5">
                  <a:txBody>
                    <a:bodyPr/>
                    <a:lstStyle/>
                    <a:p>
                      <a:r>
                        <a:rPr lang="en-US" sz="1000" dirty="0"/>
                        <a:t> 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9322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2999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220</Words>
  <Application>Microsoft Office PowerPoint</Application>
  <PresentationFormat>Widescreen</PresentationFormat>
  <Paragraphs>81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2022-12-08T14:10:14Z</dcterms:created>
  <dcterms:modified xsi:type="dcterms:W3CDTF">2022-12-08T14:11:52Z</dcterms:modified>
</cp:coreProperties>
</file>