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98483-ED13-4BDC-8D50-2D4BC7545120}" type="datetimeFigureOut">
              <a:rPr lang="bg-BG" smtClean="0"/>
              <a:t>12.10.2022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C76F4-9A52-4E72-AA97-4F2FAA3403BC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4963701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98483-ED13-4BDC-8D50-2D4BC7545120}" type="datetimeFigureOut">
              <a:rPr lang="bg-BG" smtClean="0"/>
              <a:t>12.10.2022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C76F4-9A52-4E72-AA97-4F2FAA3403BC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246849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98483-ED13-4BDC-8D50-2D4BC7545120}" type="datetimeFigureOut">
              <a:rPr lang="bg-BG" smtClean="0"/>
              <a:t>12.10.2022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C76F4-9A52-4E72-AA97-4F2FAA3403BC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9699823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98483-ED13-4BDC-8D50-2D4BC7545120}" type="datetimeFigureOut">
              <a:rPr lang="bg-BG" smtClean="0"/>
              <a:t>12.10.2022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C76F4-9A52-4E72-AA97-4F2FAA3403BC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577788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98483-ED13-4BDC-8D50-2D4BC7545120}" type="datetimeFigureOut">
              <a:rPr lang="bg-BG" smtClean="0"/>
              <a:t>12.10.2022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C76F4-9A52-4E72-AA97-4F2FAA3403BC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3562000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98483-ED13-4BDC-8D50-2D4BC7545120}" type="datetimeFigureOut">
              <a:rPr lang="bg-BG" smtClean="0"/>
              <a:t>12.10.2022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C76F4-9A52-4E72-AA97-4F2FAA3403BC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3336044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98483-ED13-4BDC-8D50-2D4BC7545120}" type="datetimeFigureOut">
              <a:rPr lang="bg-BG" smtClean="0"/>
              <a:t>12.10.2022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C76F4-9A52-4E72-AA97-4F2FAA3403BC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2392663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98483-ED13-4BDC-8D50-2D4BC7545120}" type="datetimeFigureOut">
              <a:rPr lang="bg-BG" smtClean="0"/>
              <a:t>12.10.2022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C76F4-9A52-4E72-AA97-4F2FAA3403BC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781273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98483-ED13-4BDC-8D50-2D4BC7545120}" type="datetimeFigureOut">
              <a:rPr lang="bg-BG" smtClean="0"/>
              <a:t>12.10.2022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C76F4-9A52-4E72-AA97-4F2FAA3403BC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911619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98483-ED13-4BDC-8D50-2D4BC7545120}" type="datetimeFigureOut">
              <a:rPr lang="bg-BG" smtClean="0"/>
              <a:t>12.10.2022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C76F4-9A52-4E72-AA97-4F2FAA3403BC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7818917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98483-ED13-4BDC-8D50-2D4BC7545120}" type="datetimeFigureOut">
              <a:rPr lang="bg-BG" smtClean="0"/>
              <a:t>12.10.2022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C76F4-9A52-4E72-AA97-4F2FAA3403BC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0476329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B98483-ED13-4BDC-8D50-2D4BC7545120}" type="datetimeFigureOut">
              <a:rPr lang="bg-BG" smtClean="0"/>
              <a:t>12.10.2022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CC76F4-9A52-4E72-AA97-4F2FAA3403BC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8933885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212.122.164.250/sebra/payments/done_payments_obs.jsp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bg-BG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810802"/>
              </p:ext>
            </p:extLst>
          </p:nvPr>
        </p:nvGraphicFramePr>
        <p:xfrm>
          <a:off x="2261062" y="1122366"/>
          <a:ext cx="7689275" cy="4178006"/>
        </p:xfrm>
        <a:graphic>
          <a:graphicData uri="http://schemas.openxmlformats.org/drawingml/2006/table">
            <a:tbl>
              <a:tblPr/>
              <a:tblGrid>
                <a:gridCol w="1537855">
                  <a:extLst>
                    <a:ext uri="{9D8B030D-6E8A-4147-A177-3AD203B41FA5}">
                      <a16:colId xmlns:a16="http://schemas.microsoft.com/office/drawing/2014/main" val="3846028602"/>
                    </a:ext>
                  </a:extLst>
                </a:gridCol>
                <a:gridCol w="1537855">
                  <a:extLst>
                    <a:ext uri="{9D8B030D-6E8A-4147-A177-3AD203B41FA5}">
                      <a16:colId xmlns:a16="http://schemas.microsoft.com/office/drawing/2014/main" val="3818093030"/>
                    </a:ext>
                  </a:extLst>
                </a:gridCol>
                <a:gridCol w="1537855">
                  <a:extLst>
                    <a:ext uri="{9D8B030D-6E8A-4147-A177-3AD203B41FA5}">
                      <a16:colId xmlns:a16="http://schemas.microsoft.com/office/drawing/2014/main" val="3378244485"/>
                    </a:ext>
                  </a:extLst>
                </a:gridCol>
                <a:gridCol w="1537855">
                  <a:extLst>
                    <a:ext uri="{9D8B030D-6E8A-4147-A177-3AD203B41FA5}">
                      <a16:colId xmlns:a16="http://schemas.microsoft.com/office/drawing/2014/main" val="3063468365"/>
                    </a:ext>
                  </a:extLst>
                </a:gridCol>
                <a:gridCol w="1537855">
                  <a:extLst>
                    <a:ext uri="{9D8B030D-6E8A-4147-A177-3AD203B41FA5}">
                      <a16:colId xmlns:a16="http://schemas.microsoft.com/office/drawing/2014/main" val="4172403842"/>
                    </a:ext>
                  </a:extLst>
                </a:gridCol>
              </a:tblGrid>
              <a:tr h="134675">
                <a:tc gridSpan="5">
                  <a:txBody>
                    <a:bodyPr/>
                    <a:lstStyle/>
                    <a:p>
                      <a:pPr algn="ctr"/>
                      <a:r>
                        <a:rPr lang="bg-BG" sz="7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3510957"/>
                  </a:ext>
                </a:extLst>
              </a:tr>
              <a:tr h="235682">
                <a:tc gridSpan="2">
                  <a:txBody>
                    <a:bodyPr/>
                    <a:lstStyle/>
                    <a:p>
                      <a:pPr algn="l"/>
                      <a:r>
                        <a:rPr lang="ru-RU" sz="7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7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12.10.2022 - 12.10.2022</a:t>
                      </a: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0851469"/>
                  </a:ext>
                </a:extLst>
              </a:tr>
              <a:tr h="134675">
                <a:tc>
                  <a:txBody>
                    <a:bodyPr/>
                    <a:lstStyle/>
                    <a:p>
                      <a:pPr algn="ctr"/>
                      <a:r>
                        <a:rPr lang="bg-BG" sz="700">
                          <a:effectLst/>
                        </a:rPr>
                        <a:t>Код</a:t>
                      </a: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700">
                          <a:effectLst/>
                        </a:rPr>
                        <a:t>Описание</a:t>
                      </a: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700">
                          <a:effectLst/>
                        </a:rPr>
                        <a:t>Брой</a:t>
                      </a: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700">
                          <a:effectLst/>
                        </a:rPr>
                        <a:t>Сума</a:t>
                      </a: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700">
                        <a:effectLst/>
                      </a:endParaRP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9288945"/>
                  </a:ext>
                </a:extLst>
              </a:tr>
              <a:tr h="538702">
                <a:tc>
                  <a:txBody>
                    <a:bodyPr/>
                    <a:lstStyle/>
                    <a:p>
                      <a:pPr algn="ctr"/>
                      <a:r>
                        <a:rPr lang="en-US" sz="700">
                          <a:effectLst/>
                        </a:rPr>
                        <a:t>01 xxxx</a:t>
                      </a: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7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700">
                          <a:effectLst/>
                        </a:rPr>
                        <a:t>1</a:t>
                      </a: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700">
                          <a:effectLst/>
                        </a:rPr>
                        <a:t>5 040,00 лв.</a:t>
                      </a: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700">
                        <a:effectLst/>
                      </a:endParaRP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7983013"/>
                  </a:ext>
                </a:extLst>
              </a:tr>
              <a:tr h="134675">
                <a:tc>
                  <a:txBody>
                    <a:bodyPr/>
                    <a:lstStyle/>
                    <a:p>
                      <a:pPr algn="ctr"/>
                      <a:r>
                        <a:rPr lang="en-US" sz="700">
                          <a:effectLst/>
                        </a:rPr>
                        <a:t>10 xxxx</a:t>
                      </a: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700">
                          <a:effectLst/>
                        </a:rPr>
                        <a:t>Издръжка</a:t>
                      </a: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700">
                          <a:effectLst/>
                        </a:rPr>
                        <a:t>2</a:t>
                      </a: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700">
                          <a:effectLst/>
                        </a:rPr>
                        <a:t>11 200,00 лв.</a:t>
                      </a: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700">
                        <a:effectLst/>
                      </a:endParaRP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2355128"/>
                  </a:ext>
                </a:extLst>
              </a:tr>
              <a:tr h="134675">
                <a:tc gridSpan="2">
                  <a:txBody>
                    <a:bodyPr/>
                    <a:lstStyle/>
                    <a:p>
                      <a:pPr algn="r"/>
                      <a:r>
                        <a:rPr lang="bg-BG" sz="700">
                          <a:effectLst/>
                        </a:rPr>
                        <a:t>Общо: </a:t>
                      </a: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700">
                          <a:effectLst/>
                        </a:rPr>
                        <a:t>3</a:t>
                      </a: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700">
                          <a:effectLst/>
                        </a:rPr>
                        <a:t>16 240,00 лв.</a:t>
                      </a: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700">
                        <a:effectLst/>
                      </a:endParaRP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6331959"/>
                  </a:ext>
                </a:extLst>
              </a:tr>
              <a:tr h="134675">
                <a:tc gridSpan="5">
                  <a:txBody>
                    <a:bodyPr/>
                    <a:lstStyle/>
                    <a:p>
                      <a:r>
                        <a:rPr lang="bg-BG" sz="700"/>
                        <a:t> </a:t>
                      </a: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1308788"/>
                  </a:ext>
                </a:extLst>
              </a:tr>
              <a:tr h="134675">
                <a:tc gridSpan="5">
                  <a:txBody>
                    <a:bodyPr/>
                    <a:lstStyle/>
                    <a:p>
                      <a:r>
                        <a:rPr lang="bg-BG" sz="700"/>
                        <a:t> </a:t>
                      </a: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3470039"/>
                  </a:ext>
                </a:extLst>
              </a:tr>
              <a:tr h="134675">
                <a:tc gridSpan="5">
                  <a:txBody>
                    <a:bodyPr/>
                    <a:lstStyle/>
                    <a:p>
                      <a:r>
                        <a:rPr lang="bg-BG" sz="700"/>
                        <a:t> </a:t>
                      </a: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5129920"/>
                  </a:ext>
                </a:extLst>
              </a:tr>
              <a:tr h="134675">
                <a:tc gridSpan="5">
                  <a:txBody>
                    <a:bodyPr/>
                    <a:lstStyle/>
                    <a:p>
                      <a:r>
                        <a:rPr lang="bg-BG" sz="700"/>
                        <a:t> </a:t>
                      </a: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2343678"/>
                  </a:ext>
                </a:extLst>
              </a:tr>
              <a:tr h="134675">
                <a:tc gridSpan="5">
                  <a:txBody>
                    <a:bodyPr/>
                    <a:lstStyle/>
                    <a:p>
                      <a:pPr algn="ctr"/>
                      <a:r>
                        <a:rPr lang="bg-BG" sz="7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5030673"/>
                  </a:ext>
                </a:extLst>
              </a:tr>
              <a:tr h="134675">
                <a:tc gridSpan="2">
                  <a:txBody>
                    <a:bodyPr/>
                    <a:lstStyle/>
                    <a:p>
                      <a:pPr algn="l"/>
                      <a:r>
                        <a:rPr lang="bg-BG" sz="700">
                          <a:effectLst/>
                        </a:rPr>
                        <a:t>БАИ ( 0740010003 )</a:t>
                      </a: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7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12.10.2022 - 12.10.2022</a:t>
                      </a: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3895636"/>
                  </a:ext>
                </a:extLst>
              </a:tr>
              <a:tr h="134675">
                <a:tc>
                  <a:txBody>
                    <a:bodyPr/>
                    <a:lstStyle/>
                    <a:p>
                      <a:pPr algn="ctr"/>
                      <a:r>
                        <a:rPr lang="bg-BG" sz="700">
                          <a:effectLst/>
                        </a:rPr>
                        <a:t>Код</a:t>
                      </a: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700">
                          <a:effectLst/>
                        </a:rPr>
                        <a:t>Описание</a:t>
                      </a: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700">
                          <a:effectLst/>
                        </a:rPr>
                        <a:t>Брой</a:t>
                      </a: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700">
                          <a:effectLst/>
                        </a:rPr>
                        <a:t>Сума</a:t>
                      </a: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700">
                        <a:effectLst/>
                      </a:endParaRP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9075315"/>
                  </a:ext>
                </a:extLst>
              </a:tr>
              <a:tr h="538702">
                <a:tc>
                  <a:txBody>
                    <a:bodyPr/>
                    <a:lstStyle/>
                    <a:p>
                      <a:pPr algn="ctr"/>
                      <a:r>
                        <a:rPr lang="en-US" sz="700">
                          <a:effectLst/>
                        </a:rPr>
                        <a:t>01 xxxx</a:t>
                      </a: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7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700">
                          <a:effectLst/>
                        </a:rPr>
                        <a:t>1</a:t>
                      </a: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700">
                          <a:effectLst/>
                        </a:rPr>
                        <a:t>5 040,00 лв.</a:t>
                      </a: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700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Виж &gt;&gt;</a:t>
                      </a:r>
                      <a:endParaRPr lang="bg-BG" sz="700">
                        <a:effectLst/>
                      </a:endParaRP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9645684"/>
                  </a:ext>
                </a:extLst>
              </a:tr>
              <a:tr h="134675">
                <a:tc gridSpan="2">
                  <a:txBody>
                    <a:bodyPr/>
                    <a:lstStyle/>
                    <a:p>
                      <a:pPr algn="r"/>
                      <a:r>
                        <a:rPr lang="bg-BG" sz="700">
                          <a:effectLst/>
                        </a:rPr>
                        <a:t>Общо: </a:t>
                      </a: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700">
                          <a:effectLst/>
                        </a:rPr>
                        <a:t>1</a:t>
                      </a: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700">
                          <a:effectLst/>
                        </a:rPr>
                        <a:t>5 040,00 лв.</a:t>
                      </a: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700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Виж &gt;&gt;</a:t>
                      </a:r>
                      <a:endParaRPr lang="bg-BG" sz="700">
                        <a:effectLst/>
                      </a:endParaRP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4987360"/>
                  </a:ext>
                </a:extLst>
              </a:tr>
              <a:tr h="134675">
                <a:tc gridSpan="5">
                  <a:txBody>
                    <a:bodyPr/>
                    <a:lstStyle/>
                    <a:p>
                      <a:r>
                        <a:rPr lang="bg-BG" sz="700"/>
                        <a:t> </a:t>
                      </a: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1420288"/>
                  </a:ext>
                </a:extLst>
              </a:tr>
              <a:tr h="134675">
                <a:tc gridSpan="5">
                  <a:txBody>
                    <a:bodyPr/>
                    <a:lstStyle/>
                    <a:p>
                      <a:r>
                        <a:rPr lang="bg-BG" sz="700"/>
                        <a:t> </a:t>
                      </a: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0155830"/>
                  </a:ext>
                </a:extLst>
              </a:tr>
              <a:tr h="134675">
                <a:tc gridSpan="2">
                  <a:txBody>
                    <a:bodyPr/>
                    <a:lstStyle/>
                    <a:p>
                      <a:pPr algn="l"/>
                      <a:r>
                        <a:rPr lang="bg-BG" sz="700">
                          <a:effectLst/>
                        </a:rPr>
                        <a:t>ИАНМСП ( 0740020001 )</a:t>
                      </a: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7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12.10.2022 - 12.10.2022</a:t>
                      </a: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1484257"/>
                  </a:ext>
                </a:extLst>
              </a:tr>
              <a:tr h="134675">
                <a:tc>
                  <a:txBody>
                    <a:bodyPr/>
                    <a:lstStyle/>
                    <a:p>
                      <a:pPr algn="ctr"/>
                      <a:r>
                        <a:rPr lang="bg-BG" sz="700">
                          <a:effectLst/>
                        </a:rPr>
                        <a:t>Код</a:t>
                      </a: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700">
                          <a:effectLst/>
                        </a:rPr>
                        <a:t>Описание</a:t>
                      </a: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700">
                          <a:effectLst/>
                        </a:rPr>
                        <a:t>Брой</a:t>
                      </a: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700">
                          <a:effectLst/>
                        </a:rPr>
                        <a:t>Сума</a:t>
                      </a: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700">
                        <a:effectLst/>
                      </a:endParaRP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1642429"/>
                  </a:ext>
                </a:extLst>
              </a:tr>
              <a:tr h="134675">
                <a:tc>
                  <a:txBody>
                    <a:bodyPr/>
                    <a:lstStyle/>
                    <a:p>
                      <a:pPr algn="ctr"/>
                      <a:r>
                        <a:rPr lang="en-US" sz="700">
                          <a:effectLst/>
                        </a:rPr>
                        <a:t>10 xxxx</a:t>
                      </a: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700">
                          <a:effectLst/>
                        </a:rPr>
                        <a:t>Издръжка</a:t>
                      </a: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700">
                          <a:effectLst/>
                        </a:rPr>
                        <a:t>2</a:t>
                      </a: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700">
                          <a:effectLst/>
                        </a:rPr>
                        <a:t>11 200,00 лв.</a:t>
                      </a: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700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Виж &gt;&gt;</a:t>
                      </a:r>
                      <a:endParaRPr lang="bg-BG" sz="700">
                        <a:effectLst/>
                      </a:endParaRP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2937841"/>
                  </a:ext>
                </a:extLst>
              </a:tr>
              <a:tr h="134675">
                <a:tc gridSpan="2">
                  <a:txBody>
                    <a:bodyPr/>
                    <a:lstStyle/>
                    <a:p>
                      <a:pPr algn="r"/>
                      <a:r>
                        <a:rPr lang="bg-BG" sz="700">
                          <a:effectLst/>
                        </a:rPr>
                        <a:t>Общо: </a:t>
                      </a: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700">
                          <a:effectLst/>
                        </a:rPr>
                        <a:t>2</a:t>
                      </a: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700">
                          <a:effectLst/>
                        </a:rPr>
                        <a:t>11 200,00 лв.</a:t>
                      </a: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700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Виж &gt;&gt;</a:t>
                      </a:r>
                      <a:endParaRPr lang="bg-BG" sz="700">
                        <a:effectLst/>
                      </a:endParaRP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0152142"/>
                  </a:ext>
                </a:extLst>
              </a:tr>
              <a:tr h="134675">
                <a:tc gridSpan="5">
                  <a:txBody>
                    <a:bodyPr/>
                    <a:lstStyle/>
                    <a:p>
                      <a:r>
                        <a:rPr lang="bg-BG" sz="700"/>
                        <a:t> </a:t>
                      </a: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5885918"/>
                  </a:ext>
                </a:extLst>
              </a:tr>
              <a:tr h="134675">
                <a:tc gridSpan="5">
                  <a:txBody>
                    <a:bodyPr/>
                    <a:lstStyle/>
                    <a:p>
                      <a:r>
                        <a:rPr lang="bg-BG" sz="700" dirty="0"/>
                        <a:t> </a:t>
                      </a:r>
                    </a:p>
                  </a:txBody>
                  <a:tcPr marL="36566" marR="36566" marT="18283" marB="182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88668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012932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144</Words>
  <Application>Microsoft Office PowerPoint</Application>
  <PresentationFormat>Widescreen</PresentationFormat>
  <Paragraphs>57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Ladinka Mihailova</dc:creator>
  <cp:lastModifiedBy>Ladinka Mihailova</cp:lastModifiedBy>
  <cp:revision>1</cp:revision>
  <dcterms:created xsi:type="dcterms:W3CDTF">2022-10-12T08:00:34Z</dcterms:created>
  <dcterms:modified xsi:type="dcterms:W3CDTF">2022-10-12T08:01:18Z</dcterms:modified>
</cp:coreProperties>
</file>