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920" r:id="rId1"/>
    <p:sldMasterId id="2147483932" r:id="rId2"/>
    <p:sldMasterId id="2147483944" r:id="rId3"/>
  </p:sldMasterIdLst>
  <p:notesMasterIdLst>
    <p:notesMasterId r:id="rId25"/>
  </p:notesMasterIdLst>
  <p:handoutMasterIdLst>
    <p:handoutMasterId r:id="rId26"/>
  </p:handoutMasterIdLst>
  <p:sldIdLst>
    <p:sldId id="413" r:id="rId4"/>
    <p:sldId id="437" r:id="rId5"/>
    <p:sldId id="449" r:id="rId6"/>
    <p:sldId id="465" r:id="rId7"/>
    <p:sldId id="434" r:id="rId8"/>
    <p:sldId id="458" r:id="rId9"/>
    <p:sldId id="460" r:id="rId10"/>
    <p:sldId id="459" r:id="rId11"/>
    <p:sldId id="461" r:id="rId12"/>
    <p:sldId id="462" r:id="rId13"/>
    <p:sldId id="466" r:id="rId14"/>
    <p:sldId id="451" r:id="rId15"/>
    <p:sldId id="452" r:id="rId16"/>
    <p:sldId id="456" r:id="rId17"/>
    <p:sldId id="470" r:id="rId18"/>
    <p:sldId id="472" r:id="rId19"/>
    <p:sldId id="471" r:id="rId20"/>
    <p:sldId id="454" r:id="rId21"/>
    <p:sldId id="440" r:id="rId22"/>
    <p:sldId id="448" r:id="rId23"/>
    <p:sldId id="347" r:id="rId24"/>
  </p:sldIdLst>
  <p:sldSz cx="9144000" cy="6858000" type="screen4x3"/>
  <p:notesSz cx="68580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2880">
          <p15:clr>
            <a:srgbClr val="A4A3A4"/>
          </p15:clr>
        </p15:guide>
        <p15:guide id="9" pos="503">
          <p15:clr>
            <a:srgbClr val="A4A3A4"/>
          </p15:clr>
        </p15:guide>
        <p15:guide id="10" pos="5257">
          <p15:clr>
            <a:srgbClr val="A4A3A4"/>
          </p15:clr>
        </p15:guide>
        <p15:guide id="11" pos="4608">
          <p15:clr>
            <a:srgbClr val="A4A3A4"/>
          </p15:clr>
        </p15:guide>
        <p15:guide id="12" pos="2448">
          <p15:clr>
            <a:srgbClr val="A4A3A4"/>
          </p15:clr>
        </p15:guide>
        <p15:guide id="13" pos="5545">
          <p15:clr>
            <a:srgbClr val="A4A3A4"/>
          </p15:clr>
        </p15:guide>
        <p15:guide id="14" pos="2772">
          <p15:clr>
            <a:srgbClr val="A4A3A4"/>
          </p15:clr>
        </p15:guide>
        <p15:guide id="15" pos="480">
          <p15:clr>
            <a:srgbClr val="A4A3A4"/>
          </p15:clr>
        </p15:guide>
        <p15:guide id="16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5397"/>
    <a:srgbClr val="007A37"/>
    <a:srgbClr val="002060"/>
    <a:srgbClr val="558ED5"/>
    <a:srgbClr val="BE95C5"/>
    <a:srgbClr val="DCB7EB"/>
    <a:srgbClr val="AB51CF"/>
    <a:srgbClr val="376092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6310" autoAdjust="0"/>
  </p:normalViewPr>
  <p:slideViewPr>
    <p:cSldViewPr>
      <p:cViewPr varScale="1">
        <p:scale>
          <a:sx n="99" d="100"/>
          <a:sy n="99" d="100"/>
        </p:scale>
        <p:origin x="1926" y="7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2880"/>
        <p:guide pos="503"/>
        <p:guide pos="5257"/>
        <p:guide pos="4608"/>
        <p:guide pos="2448"/>
        <p:guide pos="5545"/>
        <p:guide pos="2772"/>
        <p:guide pos="480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3127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C56694-3725-4C33-883B-3D0898E0ED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1E20EA-25E6-4D6F-AD12-3EFCC30F8AE3}">
      <dgm:prSet custT="1"/>
      <dgm:spPr/>
      <dgm:t>
        <a:bodyPr/>
        <a:lstStyle/>
        <a:p>
          <a:pPr algn="ctr"/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47D978-2A16-4E05-966E-2FDEF08B95C4}" type="parTrans" cxnId="{CFA42ABC-B513-4E7B-8A3A-D403EEA7376B}">
      <dgm:prSet/>
      <dgm:spPr/>
      <dgm:t>
        <a:bodyPr/>
        <a:lstStyle/>
        <a:p>
          <a:endParaRPr lang="en-US"/>
        </a:p>
      </dgm:t>
    </dgm:pt>
    <dgm:pt modelId="{7128C947-5F41-4C3E-8B48-4CC22D63421F}" type="sibTrans" cxnId="{CFA42ABC-B513-4E7B-8A3A-D403EEA7376B}">
      <dgm:prSet/>
      <dgm:spPr/>
      <dgm:t>
        <a:bodyPr/>
        <a:lstStyle/>
        <a:p>
          <a:endParaRPr lang="en-US"/>
        </a:p>
      </dgm:t>
    </dgm:pt>
    <dgm:pt modelId="{5415976C-DAC9-4774-8E1B-16F95DFCBDAD}">
      <dgm:prSet custT="1"/>
      <dgm:spPr/>
      <dgm:t>
        <a:bodyPr/>
        <a:lstStyle/>
        <a:p>
          <a:pPr algn="ctr"/>
          <a:r>
            <a:rPr lang="ru-RU" sz="28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D662A2-37F5-47C8-8B03-B0E8DAFB4F11}" type="parTrans" cxnId="{62CC79EB-5C08-4801-8957-E882326999C7}">
      <dgm:prSet/>
      <dgm:spPr/>
      <dgm:t>
        <a:bodyPr/>
        <a:lstStyle/>
        <a:p>
          <a:endParaRPr lang="en-US"/>
        </a:p>
      </dgm:t>
    </dgm:pt>
    <dgm:pt modelId="{B78C7D2A-6CBD-485D-ACEC-6B9317902B5F}" type="sibTrans" cxnId="{62CC79EB-5C08-4801-8957-E882326999C7}">
      <dgm:prSet/>
      <dgm:spPr/>
      <dgm:t>
        <a:bodyPr/>
        <a:lstStyle/>
        <a:p>
          <a:endParaRPr lang="en-US"/>
        </a:p>
      </dgm:t>
    </dgm:pt>
    <dgm:pt modelId="{DB852E4D-CDC4-4DD6-9ACF-F8FB9D42FAF7}">
      <dgm:prSet custT="1"/>
      <dgm:spPr/>
      <dgm:t>
        <a:bodyPr/>
        <a:lstStyle/>
        <a:p>
          <a:pPr algn="ctr"/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00C271-8DC9-4695-9A69-1D3FA3848565}" type="parTrans" cxnId="{26B17481-CABE-47A1-82D7-056E4FD0A0A4}">
      <dgm:prSet/>
      <dgm:spPr/>
      <dgm:t>
        <a:bodyPr/>
        <a:lstStyle/>
        <a:p>
          <a:endParaRPr lang="en-US"/>
        </a:p>
      </dgm:t>
    </dgm:pt>
    <dgm:pt modelId="{51285DFB-7E09-4544-B429-109ECEC3F84B}" type="sibTrans" cxnId="{26B17481-CABE-47A1-82D7-056E4FD0A0A4}">
      <dgm:prSet/>
      <dgm:spPr/>
      <dgm:t>
        <a:bodyPr/>
        <a:lstStyle/>
        <a:p>
          <a:endParaRPr lang="en-US"/>
        </a:p>
      </dgm:t>
    </dgm:pt>
    <dgm:pt modelId="{0ABFE0BB-3783-473E-9502-2F5CF567B452}" type="pres">
      <dgm:prSet presAssocID="{82C56694-3725-4C33-883B-3D0898E0ED9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1A3B296-A87C-46EC-B8EA-459BF7385355}" type="pres">
      <dgm:prSet presAssocID="{491E20EA-25E6-4D6F-AD12-3EFCC30F8AE3}" presName="thickLine" presStyleLbl="alignNode1" presStyleIdx="0" presStyleCnt="3"/>
      <dgm:spPr/>
    </dgm:pt>
    <dgm:pt modelId="{1FE621A9-0277-4045-B9C8-DEA8821F5D68}" type="pres">
      <dgm:prSet presAssocID="{491E20EA-25E6-4D6F-AD12-3EFCC30F8AE3}" presName="horz1" presStyleCnt="0"/>
      <dgm:spPr/>
    </dgm:pt>
    <dgm:pt modelId="{372B105A-46D1-40D5-86B2-3B1CCE228C41}" type="pres">
      <dgm:prSet presAssocID="{491E20EA-25E6-4D6F-AD12-3EFCC30F8AE3}" presName="tx1" presStyleLbl="revTx" presStyleIdx="0" presStyleCnt="3"/>
      <dgm:spPr/>
      <dgm:t>
        <a:bodyPr/>
        <a:lstStyle/>
        <a:p>
          <a:endParaRPr lang="en-US"/>
        </a:p>
      </dgm:t>
    </dgm:pt>
    <dgm:pt modelId="{C759D668-25B3-4A1B-BB12-14AAA60CF1E1}" type="pres">
      <dgm:prSet presAssocID="{491E20EA-25E6-4D6F-AD12-3EFCC30F8AE3}" presName="vert1" presStyleCnt="0"/>
      <dgm:spPr/>
    </dgm:pt>
    <dgm:pt modelId="{3C8C8DBF-CA92-488E-A993-E54274FAD938}" type="pres">
      <dgm:prSet presAssocID="{5415976C-DAC9-4774-8E1B-16F95DFCBDAD}" presName="thickLine" presStyleLbl="alignNode1" presStyleIdx="1" presStyleCnt="3" custLinFactNeighborX="3559" custLinFactNeighborY="-1890"/>
      <dgm:spPr/>
    </dgm:pt>
    <dgm:pt modelId="{B08650AF-9C37-47F5-B195-6C1C58E5D35F}" type="pres">
      <dgm:prSet presAssocID="{5415976C-DAC9-4774-8E1B-16F95DFCBDAD}" presName="horz1" presStyleCnt="0"/>
      <dgm:spPr/>
    </dgm:pt>
    <dgm:pt modelId="{9BE7DDAC-B3D9-49B4-9924-EB5A26D355B5}" type="pres">
      <dgm:prSet presAssocID="{5415976C-DAC9-4774-8E1B-16F95DFCBDAD}" presName="tx1" presStyleLbl="revTx" presStyleIdx="1" presStyleCnt="3"/>
      <dgm:spPr/>
      <dgm:t>
        <a:bodyPr/>
        <a:lstStyle/>
        <a:p>
          <a:endParaRPr lang="en-US"/>
        </a:p>
      </dgm:t>
    </dgm:pt>
    <dgm:pt modelId="{A833767A-CE97-4EDF-90AC-FDBFD6C9811B}" type="pres">
      <dgm:prSet presAssocID="{5415976C-DAC9-4774-8E1B-16F95DFCBDAD}" presName="vert1" presStyleCnt="0"/>
      <dgm:spPr/>
    </dgm:pt>
    <dgm:pt modelId="{8BDFC6D2-5197-49A0-9D7F-E90FF097322A}" type="pres">
      <dgm:prSet presAssocID="{DB852E4D-CDC4-4DD6-9ACF-F8FB9D42FAF7}" presName="thickLine" presStyleLbl="alignNode1" presStyleIdx="2" presStyleCnt="3"/>
      <dgm:spPr/>
    </dgm:pt>
    <dgm:pt modelId="{78B02445-BAC5-4F61-9CF6-68801FA7F88A}" type="pres">
      <dgm:prSet presAssocID="{DB852E4D-CDC4-4DD6-9ACF-F8FB9D42FAF7}" presName="horz1" presStyleCnt="0"/>
      <dgm:spPr/>
    </dgm:pt>
    <dgm:pt modelId="{42B2C912-A2F6-4427-981C-CE2457F755D1}" type="pres">
      <dgm:prSet presAssocID="{DB852E4D-CDC4-4DD6-9ACF-F8FB9D42FAF7}" presName="tx1" presStyleLbl="revTx" presStyleIdx="2" presStyleCnt="3"/>
      <dgm:spPr/>
      <dgm:t>
        <a:bodyPr/>
        <a:lstStyle/>
        <a:p>
          <a:endParaRPr lang="en-US"/>
        </a:p>
      </dgm:t>
    </dgm:pt>
    <dgm:pt modelId="{106607F2-6894-43F6-BD66-6A76C2B52CAB}" type="pres">
      <dgm:prSet presAssocID="{DB852E4D-CDC4-4DD6-9ACF-F8FB9D42FAF7}" presName="vert1" presStyleCnt="0"/>
      <dgm:spPr/>
    </dgm:pt>
  </dgm:ptLst>
  <dgm:cxnLst>
    <dgm:cxn modelId="{26B17481-CABE-47A1-82D7-056E4FD0A0A4}" srcId="{82C56694-3725-4C33-883B-3D0898E0ED9F}" destId="{DB852E4D-CDC4-4DD6-9ACF-F8FB9D42FAF7}" srcOrd="2" destOrd="0" parTransId="{6100C271-8DC9-4695-9A69-1D3FA3848565}" sibTransId="{51285DFB-7E09-4544-B429-109ECEC3F84B}"/>
    <dgm:cxn modelId="{01293B35-4388-4160-A031-9914D9E8D837}" type="presOf" srcId="{491E20EA-25E6-4D6F-AD12-3EFCC30F8AE3}" destId="{372B105A-46D1-40D5-86B2-3B1CCE228C41}" srcOrd="0" destOrd="0" presId="urn:microsoft.com/office/officeart/2008/layout/LinedList"/>
    <dgm:cxn modelId="{CFA42ABC-B513-4E7B-8A3A-D403EEA7376B}" srcId="{82C56694-3725-4C33-883B-3D0898E0ED9F}" destId="{491E20EA-25E6-4D6F-AD12-3EFCC30F8AE3}" srcOrd="0" destOrd="0" parTransId="{0F47D978-2A16-4E05-966E-2FDEF08B95C4}" sibTransId="{7128C947-5F41-4C3E-8B48-4CC22D63421F}"/>
    <dgm:cxn modelId="{328FBDDC-5A70-4940-ABE2-D4A9F4D30E00}" type="presOf" srcId="{5415976C-DAC9-4774-8E1B-16F95DFCBDAD}" destId="{9BE7DDAC-B3D9-49B4-9924-EB5A26D355B5}" srcOrd="0" destOrd="0" presId="urn:microsoft.com/office/officeart/2008/layout/LinedList"/>
    <dgm:cxn modelId="{62CC79EB-5C08-4801-8957-E882326999C7}" srcId="{82C56694-3725-4C33-883B-3D0898E0ED9F}" destId="{5415976C-DAC9-4774-8E1B-16F95DFCBDAD}" srcOrd="1" destOrd="0" parTransId="{3DD662A2-37F5-47C8-8B03-B0E8DAFB4F11}" sibTransId="{B78C7D2A-6CBD-485D-ACEC-6B9317902B5F}"/>
    <dgm:cxn modelId="{313482AA-4AEC-4412-BA8D-3115ECA9C37E}" type="presOf" srcId="{DB852E4D-CDC4-4DD6-9ACF-F8FB9D42FAF7}" destId="{42B2C912-A2F6-4427-981C-CE2457F755D1}" srcOrd="0" destOrd="0" presId="urn:microsoft.com/office/officeart/2008/layout/LinedList"/>
    <dgm:cxn modelId="{61342D55-56A1-4D07-8B64-1A16690E8E2E}" type="presOf" srcId="{82C56694-3725-4C33-883B-3D0898E0ED9F}" destId="{0ABFE0BB-3783-473E-9502-2F5CF567B452}" srcOrd="0" destOrd="0" presId="urn:microsoft.com/office/officeart/2008/layout/LinedList"/>
    <dgm:cxn modelId="{AFBFE12C-957D-4D77-936B-0140B5F9E093}" type="presParOf" srcId="{0ABFE0BB-3783-473E-9502-2F5CF567B452}" destId="{71A3B296-A87C-46EC-B8EA-459BF7385355}" srcOrd="0" destOrd="0" presId="urn:microsoft.com/office/officeart/2008/layout/LinedList"/>
    <dgm:cxn modelId="{2EFCA36C-9BDB-4AB6-990A-94DB4B111C3C}" type="presParOf" srcId="{0ABFE0BB-3783-473E-9502-2F5CF567B452}" destId="{1FE621A9-0277-4045-B9C8-DEA8821F5D68}" srcOrd="1" destOrd="0" presId="urn:microsoft.com/office/officeart/2008/layout/LinedList"/>
    <dgm:cxn modelId="{1A1260E9-DBA3-4F55-8064-ADDB0A92DD01}" type="presParOf" srcId="{1FE621A9-0277-4045-B9C8-DEA8821F5D68}" destId="{372B105A-46D1-40D5-86B2-3B1CCE228C41}" srcOrd="0" destOrd="0" presId="urn:microsoft.com/office/officeart/2008/layout/LinedList"/>
    <dgm:cxn modelId="{93ABF97B-26FF-4FCE-85F0-BFBCC1AFA205}" type="presParOf" srcId="{1FE621A9-0277-4045-B9C8-DEA8821F5D68}" destId="{C759D668-25B3-4A1B-BB12-14AAA60CF1E1}" srcOrd="1" destOrd="0" presId="urn:microsoft.com/office/officeart/2008/layout/LinedList"/>
    <dgm:cxn modelId="{80C4B451-B124-4A70-A833-142DCF8D951B}" type="presParOf" srcId="{0ABFE0BB-3783-473E-9502-2F5CF567B452}" destId="{3C8C8DBF-CA92-488E-A993-E54274FAD938}" srcOrd="2" destOrd="0" presId="urn:microsoft.com/office/officeart/2008/layout/LinedList"/>
    <dgm:cxn modelId="{8231C95F-DA69-41C7-8FF5-982138C68CA0}" type="presParOf" srcId="{0ABFE0BB-3783-473E-9502-2F5CF567B452}" destId="{B08650AF-9C37-47F5-B195-6C1C58E5D35F}" srcOrd="3" destOrd="0" presId="urn:microsoft.com/office/officeart/2008/layout/LinedList"/>
    <dgm:cxn modelId="{6993EB87-7359-4C4B-B560-78A10DE294DA}" type="presParOf" srcId="{B08650AF-9C37-47F5-B195-6C1C58E5D35F}" destId="{9BE7DDAC-B3D9-49B4-9924-EB5A26D355B5}" srcOrd="0" destOrd="0" presId="urn:microsoft.com/office/officeart/2008/layout/LinedList"/>
    <dgm:cxn modelId="{D6EA8AE2-4F63-4A3B-A888-5B29F071FD3E}" type="presParOf" srcId="{B08650AF-9C37-47F5-B195-6C1C58E5D35F}" destId="{A833767A-CE97-4EDF-90AC-FDBFD6C9811B}" srcOrd="1" destOrd="0" presId="urn:microsoft.com/office/officeart/2008/layout/LinedList"/>
    <dgm:cxn modelId="{6FC9FB16-7C9D-4953-9CF4-EB9AB39623B4}" type="presParOf" srcId="{0ABFE0BB-3783-473E-9502-2F5CF567B452}" destId="{8BDFC6D2-5197-49A0-9D7F-E90FF097322A}" srcOrd="4" destOrd="0" presId="urn:microsoft.com/office/officeart/2008/layout/LinedList"/>
    <dgm:cxn modelId="{85A7B9B2-9602-466E-9892-366F717966D8}" type="presParOf" srcId="{0ABFE0BB-3783-473E-9502-2F5CF567B452}" destId="{78B02445-BAC5-4F61-9CF6-68801FA7F88A}" srcOrd="5" destOrd="0" presId="urn:microsoft.com/office/officeart/2008/layout/LinedList"/>
    <dgm:cxn modelId="{C24A2A6B-0BC5-4E5F-BF3E-A6C6BABD07A0}" type="presParOf" srcId="{78B02445-BAC5-4F61-9CF6-68801FA7F88A}" destId="{42B2C912-A2F6-4427-981C-CE2457F755D1}" srcOrd="0" destOrd="0" presId="urn:microsoft.com/office/officeart/2008/layout/LinedList"/>
    <dgm:cxn modelId="{C2F96A65-6FC8-4A09-A598-339DF701DD08}" type="presParOf" srcId="{78B02445-BAC5-4F61-9CF6-68801FA7F88A}" destId="{106607F2-6894-43F6-BD66-6A76C2B52C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0D5D7-F616-41CB-8A76-99A8AAA0683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22AE8F4-11C6-4C53-8423-6AA24D3536CE}">
      <dgm:prSet phldrT="[Text]"/>
      <dgm:spPr>
        <a:solidFill>
          <a:schemeClr val="tx2"/>
        </a:solidFill>
      </dgm:spPr>
      <dgm:t>
        <a:bodyPr/>
        <a:lstStyle/>
        <a:p>
          <a:r>
            <a:rPr lang="bg-BG" b="1" dirty="0">
              <a:solidFill>
                <a:schemeClr val="bg1"/>
              </a:solidFill>
            </a:rPr>
            <a:t>Растеж и иновации</a:t>
          </a:r>
          <a:endParaRPr lang="en-GB" b="1" dirty="0">
            <a:solidFill>
              <a:schemeClr val="bg1"/>
            </a:solidFill>
          </a:endParaRPr>
        </a:p>
      </dgm:t>
    </dgm:pt>
    <dgm:pt modelId="{A3DA861D-E717-4045-B74C-B67C246EFAC9}" type="parTrans" cxnId="{17D3D10F-0BE5-4FCC-A385-8B366D98CC14}">
      <dgm:prSet/>
      <dgm:spPr/>
      <dgm:t>
        <a:bodyPr/>
        <a:lstStyle/>
        <a:p>
          <a:endParaRPr lang="en-GB"/>
        </a:p>
      </dgm:t>
    </dgm:pt>
    <dgm:pt modelId="{3D600ED6-6D69-4082-ACDC-5CB800FA8C86}" type="sibTrans" cxnId="{17D3D10F-0BE5-4FCC-A385-8B366D98CC14}">
      <dgm:prSet/>
      <dgm:spPr/>
      <dgm:t>
        <a:bodyPr/>
        <a:lstStyle/>
        <a:p>
          <a:endParaRPr lang="en-GB"/>
        </a:p>
      </dgm:t>
    </dgm:pt>
    <dgm:pt modelId="{3D0BCEBA-808C-4264-9F5F-812E80D56114}">
      <dgm:prSet phldrT="[Text]"/>
      <dgm:spPr/>
      <dgm:t>
        <a:bodyPr/>
        <a:lstStyle/>
        <a:p>
          <a:r>
            <a:rPr lang="bg-BG" dirty="0"/>
            <a:t>Технологична модернизация </a:t>
          </a:r>
          <a:endParaRPr lang="en-GB" dirty="0"/>
        </a:p>
      </dgm:t>
    </dgm:pt>
    <dgm:pt modelId="{2CFA4952-AD4D-4B26-94C5-E78E0C11AF40}" type="parTrans" cxnId="{98D2F41F-1857-45C5-B0EE-7D5E77C94B0B}">
      <dgm:prSet/>
      <dgm:spPr/>
      <dgm:t>
        <a:bodyPr/>
        <a:lstStyle/>
        <a:p>
          <a:endParaRPr lang="en-GB"/>
        </a:p>
      </dgm:t>
    </dgm:pt>
    <dgm:pt modelId="{2FAB67D4-905D-49F5-B447-5EE6F0CE4E38}" type="sibTrans" cxnId="{98D2F41F-1857-45C5-B0EE-7D5E77C94B0B}">
      <dgm:prSet/>
      <dgm:spPr/>
      <dgm:t>
        <a:bodyPr/>
        <a:lstStyle/>
        <a:p>
          <a:endParaRPr lang="en-GB"/>
        </a:p>
      </dgm:t>
    </dgm:pt>
    <dgm:pt modelId="{EACCFC5D-1EF3-4BFE-B5F9-5CE7A9C34241}">
      <dgm:prSet phldrT="[Text]"/>
      <dgm:spPr/>
      <dgm:t>
        <a:bodyPr/>
        <a:lstStyle/>
        <a:p>
          <a:r>
            <a:rPr lang="bg-BG" dirty="0"/>
            <a:t>ФИ – Дялови инструменти за растеж</a:t>
          </a:r>
          <a:endParaRPr lang="en-GB" dirty="0"/>
        </a:p>
      </dgm:t>
    </dgm:pt>
    <dgm:pt modelId="{213E2A0E-CB32-4C45-8B77-063FB6525802}" type="parTrans" cxnId="{9195B40E-B869-4D8B-B39B-FAD4EAAD8C5D}">
      <dgm:prSet/>
      <dgm:spPr/>
      <dgm:t>
        <a:bodyPr/>
        <a:lstStyle/>
        <a:p>
          <a:endParaRPr lang="en-GB"/>
        </a:p>
      </dgm:t>
    </dgm:pt>
    <dgm:pt modelId="{3548DB5C-FC01-42EB-A1E7-11F58D1C24EA}" type="sibTrans" cxnId="{9195B40E-B869-4D8B-B39B-FAD4EAAD8C5D}">
      <dgm:prSet/>
      <dgm:spPr/>
      <dgm:t>
        <a:bodyPr/>
        <a:lstStyle/>
        <a:p>
          <a:endParaRPr lang="en-GB"/>
        </a:p>
      </dgm:t>
    </dgm:pt>
    <dgm:pt modelId="{40C049EE-C5E0-4859-922F-95D81AE109FD}">
      <dgm:prSet phldrT="[Text]"/>
      <dgm:spPr>
        <a:solidFill>
          <a:srgbClr val="007A37"/>
        </a:solidFill>
      </dgm:spPr>
      <dgm:t>
        <a:bodyPr/>
        <a:lstStyle/>
        <a:p>
          <a:r>
            <a:rPr lang="bg-BG" b="1" dirty="0">
              <a:solidFill>
                <a:schemeClr val="bg1"/>
              </a:solidFill>
            </a:rPr>
            <a:t>Зелен преход и кръгова икономика</a:t>
          </a:r>
          <a:endParaRPr lang="en-GB" b="1" dirty="0">
            <a:solidFill>
              <a:schemeClr val="bg1"/>
            </a:solidFill>
          </a:endParaRPr>
        </a:p>
      </dgm:t>
    </dgm:pt>
    <dgm:pt modelId="{A2A6F09E-D9CC-4091-806A-852039441431}" type="parTrans" cxnId="{5172D100-596C-4E06-91C4-B4F117F79D0E}">
      <dgm:prSet/>
      <dgm:spPr/>
      <dgm:t>
        <a:bodyPr/>
        <a:lstStyle/>
        <a:p>
          <a:endParaRPr lang="en-GB"/>
        </a:p>
      </dgm:t>
    </dgm:pt>
    <dgm:pt modelId="{B802ED3C-35AB-43AE-BA8D-60085DB45479}" type="sibTrans" cxnId="{5172D100-596C-4E06-91C4-B4F117F79D0E}">
      <dgm:prSet/>
      <dgm:spPr/>
      <dgm:t>
        <a:bodyPr/>
        <a:lstStyle/>
        <a:p>
          <a:endParaRPr lang="en-GB"/>
        </a:p>
      </dgm:t>
    </dgm:pt>
    <dgm:pt modelId="{B1FDE997-27C9-42D3-82EC-DC1D21B8DF3A}">
      <dgm:prSet phldrT="[Text]"/>
      <dgm:spPr>
        <a:solidFill>
          <a:srgbClr val="92D050"/>
        </a:solidFill>
      </dgm:spPr>
      <dgm:t>
        <a:bodyPr/>
        <a:lstStyle/>
        <a:p>
          <a:r>
            <a:rPr lang="bg-BG" dirty="0"/>
            <a:t>ВИ и съоръжения за локално съхранение </a:t>
          </a:r>
          <a:endParaRPr lang="en-GB" dirty="0"/>
        </a:p>
      </dgm:t>
    </dgm:pt>
    <dgm:pt modelId="{D0753608-89F6-47A0-AC42-5859C34287EE}" type="parTrans" cxnId="{1638845B-F657-4FEB-8D1D-33781BA323B5}">
      <dgm:prSet/>
      <dgm:spPr/>
      <dgm:t>
        <a:bodyPr/>
        <a:lstStyle/>
        <a:p>
          <a:endParaRPr lang="en-GB"/>
        </a:p>
      </dgm:t>
    </dgm:pt>
    <dgm:pt modelId="{BA6ABC06-4ED0-4154-8A61-9C7B20E78F29}" type="sibTrans" cxnId="{1638845B-F657-4FEB-8D1D-33781BA323B5}">
      <dgm:prSet/>
      <dgm:spPr/>
      <dgm:t>
        <a:bodyPr/>
        <a:lstStyle/>
        <a:p>
          <a:endParaRPr lang="en-GB"/>
        </a:p>
      </dgm:t>
    </dgm:pt>
    <dgm:pt modelId="{047C54EE-DDE0-46A1-9700-A2FD9CFCD78F}">
      <dgm:prSet phldrT="[Text]"/>
      <dgm:spPr>
        <a:solidFill>
          <a:srgbClr val="92D050"/>
        </a:solidFill>
      </dgm:spPr>
      <dgm:t>
        <a:bodyPr/>
        <a:lstStyle/>
        <a:p>
          <a:r>
            <a:rPr lang="bg-BG" dirty="0"/>
            <a:t>Кръгова икономика</a:t>
          </a:r>
          <a:endParaRPr lang="en-GB" dirty="0"/>
        </a:p>
      </dgm:t>
    </dgm:pt>
    <dgm:pt modelId="{02DFA573-7E27-4ADE-909E-48B77DD82DDA}" type="parTrans" cxnId="{6FB11FB5-D5C8-43A4-B039-4375AC14D473}">
      <dgm:prSet/>
      <dgm:spPr/>
      <dgm:t>
        <a:bodyPr/>
        <a:lstStyle/>
        <a:p>
          <a:endParaRPr lang="en-GB"/>
        </a:p>
      </dgm:t>
    </dgm:pt>
    <dgm:pt modelId="{83486B8B-5EA1-4D5D-9B90-5EE983E9D5C0}" type="sibTrans" cxnId="{6FB11FB5-D5C8-43A4-B039-4375AC14D473}">
      <dgm:prSet/>
      <dgm:spPr/>
      <dgm:t>
        <a:bodyPr/>
        <a:lstStyle/>
        <a:p>
          <a:endParaRPr lang="en-GB"/>
        </a:p>
      </dgm:t>
    </dgm:pt>
    <dgm:pt modelId="{8917E55E-102B-448E-AA3E-F2FF21DD672C}">
      <dgm:prSet phldrT="[Text]"/>
      <dgm:spPr>
        <a:solidFill>
          <a:schemeClr val="accent5"/>
        </a:solidFill>
      </dgm:spPr>
      <dgm:t>
        <a:bodyPr/>
        <a:lstStyle/>
        <a:p>
          <a:r>
            <a:rPr lang="bg-BG" b="1" dirty="0">
              <a:solidFill>
                <a:schemeClr val="bg1"/>
              </a:solidFill>
            </a:rPr>
            <a:t>Инвестиции в климатичен неутралитет и цифрова трансформация </a:t>
          </a:r>
          <a:endParaRPr lang="en-GB" b="1" dirty="0">
            <a:solidFill>
              <a:schemeClr val="bg1"/>
            </a:solidFill>
          </a:endParaRPr>
        </a:p>
      </dgm:t>
    </dgm:pt>
    <dgm:pt modelId="{914BBAC1-5BEB-4FB6-B739-3DA568F30A64}" type="parTrans" cxnId="{D9AE8F8A-5936-40D4-BF52-EC174784AEEA}">
      <dgm:prSet/>
      <dgm:spPr/>
      <dgm:t>
        <a:bodyPr/>
        <a:lstStyle/>
        <a:p>
          <a:endParaRPr lang="en-GB"/>
        </a:p>
      </dgm:t>
    </dgm:pt>
    <dgm:pt modelId="{FD704371-8CE3-4B9A-A14B-5170457A7105}" type="sibTrans" cxnId="{D9AE8F8A-5936-40D4-BF52-EC174784AEEA}">
      <dgm:prSet/>
      <dgm:spPr/>
      <dgm:t>
        <a:bodyPr/>
        <a:lstStyle/>
        <a:p>
          <a:endParaRPr lang="en-GB"/>
        </a:p>
      </dgm:t>
    </dgm:pt>
    <dgm:pt modelId="{7E4C3F42-C00E-42E5-97A2-211E0F3760ED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bg-BG" sz="1400" dirty="0"/>
            <a:t>ФИ – Дялови инструменти за климатичен неутралитет и цифрова трансформация</a:t>
          </a:r>
          <a:endParaRPr lang="en-GB" sz="1400" dirty="0"/>
        </a:p>
      </dgm:t>
    </dgm:pt>
    <dgm:pt modelId="{36C636C3-CFBD-4450-82D3-DAE351005DD5}" type="parTrans" cxnId="{6F5F5929-7F0E-48AE-8E72-BA897805DCBA}">
      <dgm:prSet/>
      <dgm:spPr/>
      <dgm:t>
        <a:bodyPr/>
        <a:lstStyle/>
        <a:p>
          <a:endParaRPr lang="en-GB"/>
        </a:p>
      </dgm:t>
    </dgm:pt>
    <dgm:pt modelId="{078C82EC-3B4B-4E76-BC05-FBCDCAD5D791}" type="sibTrans" cxnId="{6F5F5929-7F0E-48AE-8E72-BA897805DCBA}">
      <dgm:prSet/>
      <dgm:spPr/>
      <dgm:t>
        <a:bodyPr/>
        <a:lstStyle/>
        <a:p>
          <a:endParaRPr lang="en-GB"/>
        </a:p>
      </dgm:t>
    </dgm:pt>
    <dgm:pt modelId="{D9BDD862-10C4-4A8D-88A3-9A59DBD4E6B3}">
      <dgm:prSet/>
      <dgm:spPr/>
      <dgm:t>
        <a:bodyPr/>
        <a:lstStyle/>
        <a:p>
          <a:r>
            <a:rPr lang="bg-BG" dirty="0"/>
            <a:t>Решения в областта на ИКТ и киберсигурността  </a:t>
          </a:r>
          <a:endParaRPr lang="en-GB" dirty="0"/>
        </a:p>
      </dgm:t>
    </dgm:pt>
    <dgm:pt modelId="{4AE5A5DE-A4F7-4AFE-AFB7-E9234553F82C}" type="parTrans" cxnId="{4CC8CE3B-DBF2-4664-861A-AB310FFC5001}">
      <dgm:prSet/>
      <dgm:spPr/>
      <dgm:t>
        <a:bodyPr/>
        <a:lstStyle/>
        <a:p>
          <a:endParaRPr lang="en-GB"/>
        </a:p>
      </dgm:t>
    </dgm:pt>
    <dgm:pt modelId="{4106FC6D-A773-4426-9C75-68BF7A895055}" type="sibTrans" cxnId="{4CC8CE3B-DBF2-4664-861A-AB310FFC5001}">
      <dgm:prSet/>
      <dgm:spPr/>
      <dgm:t>
        <a:bodyPr/>
        <a:lstStyle/>
        <a:p>
          <a:endParaRPr lang="en-GB"/>
        </a:p>
      </dgm:t>
    </dgm:pt>
    <dgm:pt modelId="{DB3ADC52-4DDD-4D77-96AD-23A6AA4E61E2}">
      <dgm:prSet/>
      <dgm:spPr/>
      <dgm:t>
        <a:bodyPr/>
        <a:lstStyle/>
        <a:p>
          <a:r>
            <a:rPr lang="bg-BG" dirty="0"/>
            <a:t>ФИ – Гаранционен инструмент за растеж </a:t>
          </a:r>
          <a:endParaRPr lang="en-GB" dirty="0"/>
        </a:p>
      </dgm:t>
    </dgm:pt>
    <dgm:pt modelId="{C81BFFB3-FD0B-4F18-8FA7-AE66765C5315}" type="parTrans" cxnId="{083831B7-5BB7-4B34-B69A-9C771A473AF3}">
      <dgm:prSet/>
      <dgm:spPr/>
      <dgm:t>
        <a:bodyPr/>
        <a:lstStyle/>
        <a:p>
          <a:endParaRPr lang="en-GB"/>
        </a:p>
      </dgm:t>
    </dgm:pt>
    <dgm:pt modelId="{7AD21AA2-63F0-4DDB-B8DA-6A9B62394268}" type="sibTrans" cxnId="{083831B7-5BB7-4B34-B69A-9C771A473AF3}">
      <dgm:prSet/>
      <dgm:spPr/>
      <dgm:t>
        <a:bodyPr/>
        <a:lstStyle/>
        <a:p>
          <a:endParaRPr lang="en-GB"/>
        </a:p>
      </dgm:t>
    </dgm:pt>
    <dgm:pt modelId="{9B20200B-B08E-4F72-B3DF-C5C015630A68}">
      <dgm:prSet phldrT="[Text]"/>
      <dgm:spPr>
        <a:solidFill>
          <a:srgbClr val="92D050"/>
        </a:solidFill>
      </dgm:spPr>
      <dgm:t>
        <a:bodyPr/>
        <a:lstStyle/>
        <a:p>
          <a:r>
            <a:rPr lang="bg-BG" dirty="0"/>
            <a:t>ФИ – Гаранционен инструмент за енергийна ефективност и възобновяема енергия</a:t>
          </a:r>
          <a:endParaRPr lang="en-GB" dirty="0"/>
        </a:p>
      </dgm:t>
    </dgm:pt>
    <dgm:pt modelId="{9FC48222-A8AF-47DD-B643-E25A030566A3}" type="parTrans" cxnId="{E630CD9D-796B-4234-8F2D-6AEA45FB6701}">
      <dgm:prSet/>
      <dgm:spPr/>
      <dgm:t>
        <a:bodyPr/>
        <a:lstStyle/>
        <a:p>
          <a:endParaRPr lang="en-GB"/>
        </a:p>
      </dgm:t>
    </dgm:pt>
    <dgm:pt modelId="{D879FC6A-683E-408A-B60F-863DC767C4AB}" type="sibTrans" cxnId="{E630CD9D-796B-4234-8F2D-6AEA45FB6701}">
      <dgm:prSet/>
      <dgm:spPr/>
      <dgm:t>
        <a:bodyPr/>
        <a:lstStyle/>
        <a:p>
          <a:endParaRPr lang="en-GB"/>
        </a:p>
      </dgm:t>
    </dgm:pt>
    <dgm:pt modelId="{20AE2938-7EDE-4690-9462-2402B67DC7F9}">
      <dgm:prSet/>
      <dgm:spPr/>
      <dgm:t>
        <a:bodyPr/>
        <a:lstStyle/>
        <a:p>
          <a:r>
            <a:rPr lang="bg-BG" dirty="0"/>
            <a:t>ФИ – Дялови инструменти за иновации</a:t>
          </a:r>
          <a:endParaRPr lang="en-GB" dirty="0"/>
        </a:p>
      </dgm:t>
    </dgm:pt>
    <dgm:pt modelId="{AEF79689-59EC-4E00-A4EF-D5A0B0642188}" type="parTrans" cxnId="{4F0C1A70-5867-4058-BB11-D98377EBAA3B}">
      <dgm:prSet/>
      <dgm:spPr/>
      <dgm:t>
        <a:bodyPr/>
        <a:lstStyle/>
        <a:p>
          <a:endParaRPr lang="en-GB"/>
        </a:p>
      </dgm:t>
    </dgm:pt>
    <dgm:pt modelId="{AF9E0E29-08ED-46AB-A991-0AAB1BA567A1}" type="sibTrans" cxnId="{4F0C1A70-5867-4058-BB11-D98377EBAA3B}">
      <dgm:prSet/>
      <dgm:spPr/>
      <dgm:t>
        <a:bodyPr/>
        <a:lstStyle/>
        <a:p>
          <a:endParaRPr lang="en-GB"/>
        </a:p>
      </dgm:t>
    </dgm:pt>
    <dgm:pt modelId="{0670BBBD-4BD8-4BC8-BC2C-F5D93BD057A0}" type="pres">
      <dgm:prSet presAssocID="{70B0D5D7-F616-41CB-8A76-99A8AAA0683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0E6DCF-0A67-4501-9BE8-89BAE25446AD}" type="pres">
      <dgm:prSet presAssocID="{822AE8F4-11C6-4C53-8423-6AA24D3536CE}" presName="compNode" presStyleCnt="0"/>
      <dgm:spPr/>
    </dgm:pt>
    <dgm:pt modelId="{1C92C1CA-7DEC-4215-8C09-6C1E27F84E76}" type="pres">
      <dgm:prSet presAssocID="{822AE8F4-11C6-4C53-8423-6AA24D3536CE}" presName="aNode" presStyleLbl="bgShp" presStyleIdx="0" presStyleCnt="3"/>
      <dgm:spPr/>
      <dgm:t>
        <a:bodyPr/>
        <a:lstStyle/>
        <a:p>
          <a:endParaRPr lang="en-US"/>
        </a:p>
      </dgm:t>
    </dgm:pt>
    <dgm:pt modelId="{11624870-96A9-467A-9451-3C133BFA2E4A}" type="pres">
      <dgm:prSet presAssocID="{822AE8F4-11C6-4C53-8423-6AA24D3536CE}" presName="textNode" presStyleLbl="bgShp" presStyleIdx="0" presStyleCnt="3"/>
      <dgm:spPr/>
      <dgm:t>
        <a:bodyPr/>
        <a:lstStyle/>
        <a:p>
          <a:endParaRPr lang="en-US"/>
        </a:p>
      </dgm:t>
    </dgm:pt>
    <dgm:pt modelId="{5E383A73-7000-4D6D-ABB3-911FA05179EE}" type="pres">
      <dgm:prSet presAssocID="{822AE8F4-11C6-4C53-8423-6AA24D3536CE}" presName="compChildNode" presStyleCnt="0"/>
      <dgm:spPr/>
    </dgm:pt>
    <dgm:pt modelId="{1B195572-A6BF-4F0C-AAB0-48884B032C6A}" type="pres">
      <dgm:prSet presAssocID="{822AE8F4-11C6-4C53-8423-6AA24D3536CE}" presName="theInnerList" presStyleCnt="0"/>
      <dgm:spPr/>
    </dgm:pt>
    <dgm:pt modelId="{1CFACE58-8047-4B5F-8F75-7C19DA1BDAB3}" type="pres">
      <dgm:prSet presAssocID="{3D0BCEBA-808C-4264-9F5F-812E80D56114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C5A5E-5A8E-44A7-88B9-F93FE7E84481}" type="pres">
      <dgm:prSet presAssocID="{3D0BCEBA-808C-4264-9F5F-812E80D56114}" presName="aSpace2" presStyleCnt="0"/>
      <dgm:spPr/>
    </dgm:pt>
    <dgm:pt modelId="{76538D64-193F-4302-8A11-4DD46EDE41A4}" type="pres">
      <dgm:prSet presAssocID="{D9BDD862-10C4-4A8D-88A3-9A59DBD4E6B3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A81CA-3F9C-4993-A412-BE7EA4702F43}" type="pres">
      <dgm:prSet presAssocID="{D9BDD862-10C4-4A8D-88A3-9A59DBD4E6B3}" presName="aSpace2" presStyleCnt="0"/>
      <dgm:spPr/>
    </dgm:pt>
    <dgm:pt modelId="{67B514CF-A396-452E-984E-8D88BFC9AFC8}" type="pres">
      <dgm:prSet presAssocID="{DB3ADC52-4DDD-4D77-96AD-23A6AA4E61E2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24D08-32A6-4BE6-BD8A-C6D26694EAFB}" type="pres">
      <dgm:prSet presAssocID="{DB3ADC52-4DDD-4D77-96AD-23A6AA4E61E2}" presName="aSpace2" presStyleCnt="0"/>
      <dgm:spPr/>
    </dgm:pt>
    <dgm:pt modelId="{D644EA7D-B624-49E3-8887-4DA29C439FDD}" type="pres">
      <dgm:prSet presAssocID="{20AE2938-7EDE-4690-9462-2402B67DC7F9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290599-BEC1-4D88-A651-5FC202D6B6AC}" type="pres">
      <dgm:prSet presAssocID="{20AE2938-7EDE-4690-9462-2402B67DC7F9}" presName="aSpace2" presStyleCnt="0"/>
      <dgm:spPr/>
    </dgm:pt>
    <dgm:pt modelId="{76562DA2-770B-418F-A172-BC919C974E60}" type="pres">
      <dgm:prSet presAssocID="{EACCFC5D-1EF3-4BFE-B5F9-5CE7A9C34241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BF8439-83FC-4ACD-A027-9C7197549EB9}" type="pres">
      <dgm:prSet presAssocID="{822AE8F4-11C6-4C53-8423-6AA24D3536CE}" presName="aSpace" presStyleCnt="0"/>
      <dgm:spPr/>
    </dgm:pt>
    <dgm:pt modelId="{E819121F-10E2-4E80-8B7C-26E765C1C2A1}" type="pres">
      <dgm:prSet presAssocID="{40C049EE-C5E0-4859-922F-95D81AE109FD}" presName="compNode" presStyleCnt="0"/>
      <dgm:spPr/>
    </dgm:pt>
    <dgm:pt modelId="{C8F1F491-FDB0-465E-A7EF-CF3D64968186}" type="pres">
      <dgm:prSet presAssocID="{40C049EE-C5E0-4859-922F-95D81AE109FD}" presName="aNode" presStyleLbl="bgShp" presStyleIdx="1" presStyleCnt="3" custLinFactNeighborY="-185"/>
      <dgm:spPr/>
      <dgm:t>
        <a:bodyPr/>
        <a:lstStyle/>
        <a:p>
          <a:endParaRPr lang="en-US"/>
        </a:p>
      </dgm:t>
    </dgm:pt>
    <dgm:pt modelId="{3A00C4C4-D6B4-4178-9E30-614055328434}" type="pres">
      <dgm:prSet presAssocID="{40C049EE-C5E0-4859-922F-95D81AE109FD}" presName="textNode" presStyleLbl="bgShp" presStyleIdx="1" presStyleCnt="3"/>
      <dgm:spPr/>
      <dgm:t>
        <a:bodyPr/>
        <a:lstStyle/>
        <a:p>
          <a:endParaRPr lang="en-US"/>
        </a:p>
      </dgm:t>
    </dgm:pt>
    <dgm:pt modelId="{A51F98C4-3441-4D80-9A97-2BF6C03023C3}" type="pres">
      <dgm:prSet presAssocID="{40C049EE-C5E0-4859-922F-95D81AE109FD}" presName="compChildNode" presStyleCnt="0"/>
      <dgm:spPr/>
    </dgm:pt>
    <dgm:pt modelId="{57BC1D45-01BC-4BC0-9CA3-39AA12366333}" type="pres">
      <dgm:prSet presAssocID="{40C049EE-C5E0-4859-922F-95D81AE109FD}" presName="theInnerList" presStyleCnt="0"/>
      <dgm:spPr/>
    </dgm:pt>
    <dgm:pt modelId="{DAE4A4DA-22CA-40B7-8459-27D871688724}" type="pres">
      <dgm:prSet presAssocID="{B1FDE997-27C9-42D3-82EC-DC1D21B8DF3A}" presName="childNode" presStyleLbl="node1" presStyleIdx="5" presStyleCnt="9" custScaleX="112072" custScaleY="19326" custLinFactNeighborY="-533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FDCF5E-FB67-40E8-93DA-99099E243451}" type="pres">
      <dgm:prSet presAssocID="{B1FDE997-27C9-42D3-82EC-DC1D21B8DF3A}" presName="aSpace2" presStyleCnt="0"/>
      <dgm:spPr/>
    </dgm:pt>
    <dgm:pt modelId="{A0244B18-B46A-49BA-B646-1052FF8384A8}" type="pres">
      <dgm:prSet presAssocID="{047C54EE-DDE0-46A1-9700-A2FD9CFCD78F}" presName="childNode" presStyleLbl="node1" presStyleIdx="6" presStyleCnt="9" custScaleX="112072" custScaleY="18534" custLinFactY="-612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119D7-8508-492D-AEC2-3D633F8890D0}" type="pres">
      <dgm:prSet presAssocID="{047C54EE-DDE0-46A1-9700-A2FD9CFCD78F}" presName="aSpace2" presStyleCnt="0"/>
      <dgm:spPr/>
    </dgm:pt>
    <dgm:pt modelId="{F582C13E-B443-47EB-ABDE-4D43DB473065}" type="pres">
      <dgm:prSet presAssocID="{9B20200B-B08E-4F72-B3DF-C5C015630A68}" presName="childNode" presStyleLbl="node1" presStyleIdx="7" presStyleCnt="9" custScaleX="112072" custScaleY="18534" custLinFactY="-18772" custLinFactNeighborX="-79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0A535-5087-4348-905D-77F3E6CC6863}" type="pres">
      <dgm:prSet presAssocID="{40C049EE-C5E0-4859-922F-95D81AE109FD}" presName="aSpace" presStyleCnt="0"/>
      <dgm:spPr/>
    </dgm:pt>
    <dgm:pt modelId="{78A4243A-8CE3-4D4F-BBFA-F7F7233CA8AB}" type="pres">
      <dgm:prSet presAssocID="{8917E55E-102B-448E-AA3E-F2FF21DD672C}" presName="compNode" presStyleCnt="0"/>
      <dgm:spPr/>
    </dgm:pt>
    <dgm:pt modelId="{125B53CF-ABCA-4303-B164-750DD2FFBE02}" type="pres">
      <dgm:prSet presAssocID="{8917E55E-102B-448E-AA3E-F2FF21DD672C}" presName="aNode" presStyleLbl="bgShp" presStyleIdx="2" presStyleCnt="3" custLinFactNeighborX="62" custLinFactNeighborY="0"/>
      <dgm:spPr/>
      <dgm:t>
        <a:bodyPr/>
        <a:lstStyle/>
        <a:p>
          <a:endParaRPr lang="en-US"/>
        </a:p>
      </dgm:t>
    </dgm:pt>
    <dgm:pt modelId="{74B3A9E0-636E-4610-BC00-1A4F24C19707}" type="pres">
      <dgm:prSet presAssocID="{8917E55E-102B-448E-AA3E-F2FF21DD672C}" presName="textNode" presStyleLbl="bgShp" presStyleIdx="2" presStyleCnt="3"/>
      <dgm:spPr/>
      <dgm:t>
        <a:bodyPr/>
        <a:lstStyle/>
        <a:p>
          <a:endParaRPr lang="en-US"/>
        </a:p>
      </dgm:t>
    </dgm:pt>
    <dgm:pt modelId="{0DF0C33B-781B-48D9-9C06-B2D563761D4C}" type="pres">
      <dgm:prSet presAssocID="{8917E55E-102B-448E-AA3E-F2FF21DD672C}" presName="compChildNode" presStyleCnt="0"/>
      <dgm:spPr/>
    </dgm:pt>
    <dgm:pt modelId="{FF0D1814-7146-4297-9880-9BAA399E7BC0}" type="pres">
      <dgm:prSet presAssocID="{8917E55E-102B-448E-AA3E-F2FF21DD672C}" presName="theInnerList" presStyleCnt="0"/>
      <dgm:spPr/>
    </dgm:pt>
    <dgm:pt modelId="{A98BA0BE-BCD5-4469-A8C7-930A4CCE859F}" type="pres">
      <dgm:prSet presAssocID="{7E4C3F42-C00E-42E5-97A2-211E0F3760ED}" presName="childNode" presStyleLbl="node1" presStyleIdx="8" presStyleCnt="9" custScaleX="115149" custScaleY="20429" custLinFactNeighborX="-1061" custLinFactNeighborY="-400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667A35-3A84-4143-8819-965ECBA8A8FC}" type="presOf" srcId="{70B0D5D7-F616-41CB-8A76-99A8AAA0683B}" destId="{0670BBBD-4BD8-4BC8-BC2C-F5D93BD057A0}" srcOrd="0" destOrd="0" presId="urn:microsoft.com/office/officeart/2005/8/layout/lProcess2"/>
    <dgm:cxn modelId="{4CC8CE3B-DBF2-4664-861A-AB310FFC5001}" srcId="{822AE8F4-11C6-4C53-8423-6AA24D3536CE}" destId="{D9BDD862-10C4-4A8D-88A3-9A59DBD4E6B3}" srcOrd="1" destOrd="0" parTransId="{4AE5A5DE-A4F7-4AFE-AFB7-E9234553F82C}" sibTransId="{4106FC6D-A773-4426-9C75-68BF7A895055}"/>
    <dgm:cxn modelId="{083831B7-5BB7-4B34-B69A-9C771A473AF3}" srcId="{822AE8F4-11C6-4C53-8423-6AA24D3536CE}" destId="{DB3ADC52-4DDD-4D77-96AD-23A6AA4E61E2}" srcOrd="2" destOrd="0" parTransId="{C81BFFB3-FD0B-4F18-8FA7-AE66765C5315}" sibTransId="{7AD21AA2-63F0-4DDB-B8DA-6A9B62394268}"/>
    <dgm:cxn modelId="{C8EB2375-691D-4702-9092-E88B0FF1AA3E}" type="presOf" srcId="{047C54EE-DDE0-46A1-9700-A2FD9CFCD78F}" destId="{A0244B18-B46A-49BA-B646-1052FF8384A8}" srcOrd="0" destOrd="0" presId="urn:microsoft.com/office/officeart/2005/8/layout/lProcess2"/>
    <dgm:cxn modelId="{6F5F5929-7F0E-48AE-8E72-BA897805DCBA}" srcId="{8917E55E-102B-448E-AA3E-F2FF21DD672C}" destId="{7E4C3F42-C00E-42E5-97A2-211E0F3760ED}" srcOrd="0" destOrd="0" parTransId="{36C636C3-CFBD-4450-82D3-DAE351005DD5}" sibTransId="{078C82EC-3B4B-4E76-BC05-FBCDCAD5D791}"/>
    <dgm:cxn modelId="{D9AE8F8A-5936-40D4-BF52-EC174784AEEA}" srcId="{70B0D5D7-F616-41CB-8A76-99A8AAA0683B}" destId="{8917E55E-102B-448E-AA3E-F2FF21DD672C}" srcOrd="2" destOrd="0" parTransId="{914BBAC1-5BEB-4FB6-B739-3DA568F30A64}" sibTransId="{FD704371-8CE3-4B9A-A14B-5170457A7105}"/>
    <dgm:cxn modelId="{20FC0256-4D32-41A1-8E30-6E6653E0B034}" type="presOf" srcId="{40C049EE-C5E0-4859-922F-95D81AE109FD}" destId="{3A00C4C4-D6B4-4178-9E30-614055328434}" srcOrd="1" destOrd="0" presId="urn:microsoft.com/office/officeart/2005/8/layout/lProcess2"/>
    <dgm:cxn modelId="{98D2F41F-1857-45C5-B0EE-7D5E77C94B0B}" srcId="{822AE8F4-11C6-4C53-8423-6AA24D3536CE}" destId="{3D0BCEBA-808C-4264-9F5F-812E80D56114}" srcOrd="0" destOrd="0" parTransId="{2CFA4952-AD4D-4B26-94C5-E78E0C11AF40}" sibTransId="{2FAB67D4-905D-49F5-B447-5EE6F0CE4E38}"/>
    <dgm:cxn modelId="{E630CD9D-796B-4234-8F2D-6AEA45FB6701}" srcId="{40C049EE-C5E0-4859-922F-95D81AE109FD}" destId="{9B20200B-B08E-4F72-B3DF-C5C015630A68}" srcOrd="2" destOrd="0" parTransId="{9FC48222-A8AF-47DD-B643-E25A030566A3}" sibTransId="{D879FC6A-683E-408A-B60F-863DC767C4AB}"/>
    <dgm:cxn modelId="{2BDBDD4D-31E4-4C61-86EB-022DCC93DD0F}" type="presOf" srcId="{D9BDD862-10C4-4A8D-88A3-9A59DBD4E6B3}" destId="{76538D64-193F-4302-8A11-4DD46EDE41A4}" srcOrd="0" destOrd="0" presId="urn:microsoft.com/office/officeart/2005/8/layout/lProcess2"/>
    <dgm:cxn modelId="{C46DA4A2-D42E-456F-9AF5-034742CCF0CF}" type="presOf" srcId="{20AE2938-7EDE-4690-9462-2402B67DC7F9}" destId="{D644EA7D-B624-49E3-8887-4DA29C439FDD}" srcOrd="0" destOrd="0" presId="urn:microsoft.com/office/officeart/2005/8/layout/lProcess2"/>
    <dgm:cxn modelId="{A716ACC8-7F17-4F64-9C84-21C60D919234}" type="presOf" srcId="{8917E55E-102B-448E-AA3E-F2FF21DD672C}" destId="{125B53CF-ABCA-4303-B164-750DD2FFBE02}" srcOrd="0" destOrd="0" presId="urn:microsoft.com/office/officeart/2005/8/layout/lProcess2"/>
    <dgm:cxn modelId="{BA6DF402-9AE1-4B7D-90BF-D270FE374CD1}" type="presOf" srcId="{822AE8F4-11C6-4C53-8423-6AA24D3536CE}" destId="{11624870-96A9-467A-9451-3C133BFA2E4A}" srcOrd="1" destOrd="0" presId="urn:microsoft.com/office/officeart/2005/8/layout/lProcess2"/>
    <dgm:cxn modelId="{26475AC7-2E8A-4DFF-A51F-03817EA5A353}" type="presOf" srcId="{3D0BCEBA-808C-4264-9F5F-812E80D56114}" destId="{1CFACE58-8047-4B5F-8F75-7C19DA1BDAB3}" srcOrd="0" destOrd="0" presId="urn:microsoft.com/office/officeart/2005/8/layout/lProcess2"/>
    <dgm:cxn modelId="{4F0C1A70-5867-4058-BB11-D98377EBAA3B}" srcId="{822AE8F4-11C6-4C53-8423-6AA24D3536CE}" destId="{20AE2938-7EDE-4690-9462-2402B67DC7F9}" srcOrd="3" destOrd="0" parTransId="{AEF79689-59EC-4E00-A4EF-D5A0B0642188}" sibTransId="{AF9E0E29-08ED-46AB-A991-0AAB1BA567A1}"/>
    <dgm:cxn modelId="{1829F07B-BFF8-4EC6-8DE8-714F6E33DB80}" type="presOf" srcId="{822AE8F4-11C6-4C53-8423-6AA24D3536CE}" destId="{1C92C1CA-7DEC-4215-8C09-6C1E27F84E76}" srcOrd="0" destOrd="0" presId="urn:microsoft.com/office/officeart/2005/8/layout/lProcess2"/>
    <dgm:cxn modelId="{F708CD54-9C2E-4E44-89CC-93594477709F}" type="presOf" srcId="{DB3ADC52-4DDD-4D77-96AD-23A6AA4E61E2}" destId="{67B514CF-A396-452E-984E-8D88BFC9AFC8}" srcOrd="0" destOrd="0" presId="urn:microsoft.com/office/officeart/2005/8/layout/lProcess2"/>
    <dgm:cxn modelId="{6FB11FB5-D5C8-43A4-B039-4375AC14D473}" srcId="{40C049EE-C5E0-4859-922F-95D81AE109FD}" destId="{047C54EE-DDE0-46A1-9700-A2FD9CFCD78F}" srcOrd="1" destOrd="0" parTransId="{02DFA573-7E27-4ADE-909E-48B77DD82DDA}" sibTransId="{83486B8B-5EA1-4D5D-9B90-5EE983E9D5C0}"/>
    <dgm:cxn modelId="{17D3D10F-0BE5-4FCC-A385-8B366D98CC14}" srcId="{70B0D5D7-F616-41CB-8A76-99A8AAA0683B}" destId="{822AE8F4-11C6-4C53-8423-6AA24D3536CE}" srcOrd="0" destOrd="0" parTransId="{A3DA861D-E717-4045-B74C-B67C246EFAC9}" sibTransId="{3D600ED6-6D69-4082-ACDC-5CB800FA8C86}"/>
    <dgm:cxn modelId="{1638845B-F657-4FEB-8D1D-33781BA323B5}" srcId="{40C049EE-C5E0-4859-922F-95D81AE109FD}" destId="{B1FDE997-27C9-42D3-82EC-DC1D21B8DF3A}" srcOrd="0" destOrd="0" parTransId="{D0753608-89F6-47A0-AC42-5859C34287EE}" sibTransId="{BA6ABC06-4ED0-4154-8A61-9C7B20E78F29}"/>
    <dgm:cxn modelId="{5172D100-596C-4E06-91C4-B4F117F79D0E}" srcId="{70B0D5D7-F616-41CB-8A76-99A8AAA0683B}" destId="{40C049EE-C5E0-4859-922F-95D81AE109FD}" srcOrd="1" destOrd="0" parTransId="{A2A6F09E-D9CC-4091-806A-852039441431}" sibTransId="{B802ED3C-35AB-43AE-BA8D-60085DB45479}"/>
    <dgm:cxn modelId="{CBB33704-EFDE-47DA-AE23-272280F3F04A}" type="presOf" srcId="{9B20200B-B08E-4F72-B3DF-C5C015630A68}" destId="{F582C13E-B443-47EB-ABDE-4D43DB473065}" srcOrd="0" destOrd="0" presId="urn:microsoft.com/office/officeart/2005/8/layout/lProcess2"/>
    <dgm:cxn modelId="{4A9AB672-1394-4439-AB02-2DA30E76DF0D}" type="presOf" srcId="{7E4C3F42-C00E-42E5-97A2-211E0F3760ED}" destId="{A98BA0BE-BCD5-4469-A8C7-930A4CCE859F}" srcOrd="0" destOrd="0" presId="urn:microsoft.com/office/officeart/2005/8/layout/lProcess2"/>
    <dgm:cxn modelId="{2F485733-0E89-48B5-9CC7-513CFE1F124E}" type="presOf" srcId="{40C049EE-C5E0-4859-922F-95D81AE109FD}" destId="{C8F1F491-FDB0-465E-A7EF-CF3D64968186}" srcOrd="0" destOrd="0" presId="urn:microsoft.com/office/officeart/2005/8/layout/lProcess2"/>
    <dgm:cxn modelId="{CFFA085F-6E1B-416B-A55E-AF2357B5B431}" type="presOf" srcId="{EACCFC5D-1EF3-4BFE-B5F9-5CE7A9C34241}" destId="{76562DA2-770B-418F-A172-BC919C974E60}" srcOrd="0" destOrd="0" presId="urn:microsoft.com/office/officeart/2005/8/layout/lProcess2"/>
    <dgm:cxn modelId="{565E165E-7C24-4B3A-8E32-B46A26E61333}" type="presOf" srcId="{8917E55E-102B-448E-AA3E-F2FF21DD672C}" destId="{74B3A9E0-636E-4610-BC00-1A4F24C19707}" srcOrd="1" destOrd="0" presId="urn:microsoft.com/office/officeart/2005/8/layout/lProcess2"/>
    <dgm:cxn modelId="{780CBC6B-C9F0-4826-9226-6BDD05183E1E}" type="presOf" srcId="{B1FDE997-27C9-42D3-82EC-DC1D21B8DF3A}" destId="{DAE4A4DA-22CA-40B7-8459-27D871688724}" srcOrd="0" destOrd="0" presId="urn:microsoft.com/office/officeart/2005/8/layout/lProcess2"/>
    <dgm:cxn modelId="{9195B40E-B869-4D8B-B39B-FAD4EAAD8C5D}" srcId="{822AE8F4-11C6-4C53-8423-6AA24D3536CE}" destId="{EACCFC5D-1EF3-4BFE-B5F9-5CE7A9C34241}" srcOrd="4" destOrd="0" parTransId="{213E2A0E-CB32-4C45-8B77-063FB6525802}" sibTransId="{3548DB5C-FC01-42EB-A1E7-11F58D1C24EA}"/>
    <dgm:cxn modelId="{E2938D64-8451-435F-9023-651AFD06AD98}" type="presParOf" srcId="{0670BBBD-4BD8-4BC8-BC2C-F5D93BD057A0}" destId="{D10E6DCF-0A67-4501-9BE8-89BAE25446AD}" srcOrd="0" destOrd="0" presId="urn:microsoft.com/office/officeart/2005/8/layout/lProcess2"/>
    <dgm:cxn modelId="{135FA70B-E124-48B4-ABB3-02028BFFE1E8}" type="presParOf" srcId="{D10E6DCF-0A67-4501-9BE8-89BAE25446AD}" destId="{1C92C1CA-7DEC-4215-8C09-6C1E27F84E76}" srcOrd="0" destOrd="0" presId="urn:microsoft.com/office/officeart/2005/8/layout/lProcess2"/>
    <dgm:cxn modelId="{27C3ED05-1918-40B2-9B3A-8ABF7349A05A}" type="presParOf" srcId="{D10E6DCF-0A67-4501-9BE8-89BAE25446AD}" destId="{11624870-96A9-467A-9451-3C133BFA2E4A}" srcOrd="1" destOrd="0" presId="urn:microsoft.com/office/officeart/2005/8/layout/lProcess2"/>
    <dgm:cxn modelId="{7BECBFBC-8407-4929-BF71-763F8AE159A8}" type="presParOf" srcId="{D10E6DCF-0A67-4501-9BE8-89BAE25446AD}" destId="{5E383A73-7000-4D6D-ABB3-911FA05179EE}" srcOrd="2" destOrd="0" presId="urn:microsoft.com/office/officeart/2005/8/layout/lProcess2"/>
    <dgm:cxn modelId="{1D2E686F-573A-44D6-9165-B529C11D2DEF}" type="presParOf" srcId="{5E383A73-7000-4D6D-ABB3-911FA05179EE}" destId="{1B195572-A6BF-4F0C-AAB0-48884B032C6A}" srcOrd="0" destOrd="0" presId="urn:microsoft.com/office/officeart/2005/8/layout/lProcess2"/>
    <dgm:cxn modelId="{C7E03570-DAC8-4986-BEA9-8A37CF322C9D}" type="presParOf" srcId="{1B195572-A6BF-4F0C-AAB0-48884B032C6A}" destId="{1CFACE58-8047-4B5F-8F75-7C19DA1BDAB3}" srcOrd="0" destOrd="0" presId="urn:microsoft.com/office/officeart/2005/8/layout/lProcess2"/>
    <dgm:cxn modelId="{3CFA3A59-4EFD-4949-A487-9D7AB619CE5A}" type="presParOf" srcId="{1B195572-A6BF-4F0C-AAB0-48884B032C6A}" destId="{14FC5A5E-5A8E-44A7-88B9-F93FE7E84481}" srcOrd="1" destOrd="0" presId="urn:microsoft.com/office/officeart/2005/8/layout/lProcess2"/>
    <dgm:cxn modelId="{C9E3E607-EF7F-484C-AB1C-4EC25C5E6E8C}" type="presParOf" srcId="{1B195572-A6BF-4F0C-AAB0-48884B032C6A}" destId="{76538D64-193F-4302-8A11-4DD46EDE41A4}" srcOrd="2" destOrd="0" presId="urn:microsoft.com/office/officeart/2005/8/layout/lProcess2"/>
    <dgm:cxn modelId="{65EA11E4-6EB3-4DE2-8777-C6D5630507ED}" type="presParOf" srcId="{1B195572-A6BF-4F0C-AAB0-48884B032C6A}" destId="{C85A81CA-3F9C-4993-A412-BE7EA4702F43}" srcOrd="3" destOrd="0" presId="urn:microsoft.com/office/officeart/2005/8/layout/lProcess2"/>
    <dgm:cxn modelId="{ADBBC7E9-E971-43E2-AEC3-E03538978ECD}" type="presParOf" srcId="{1B195572-A6BF-4F0C-AAB0-48884B032C6A}" destId="{67B514CF-A396-452E-984E-8D88BFC9AFC8}" srcOrd="4" destOrd="0" presId="urn:microsoft.com/office/officeart/2005/8/layout/lProcess2"/>
    <dgm:cxn modelId="{D1384A43-1C44-49AD-89CC-25FBB6C44D0B}" type="presParOf" srcId="{1B195572-A6BF-4F0C-AAB0-48884B032C6A}" destId="{D9024D08-32A6-4BE6-BD8A-C6D26694EAFB}" srcOrd="5" destOrd="0" presId="urn:microsoft.com/office/officeart/2005/8/layout/lProcess2"/>
    <dgm:cxn modelId="{6FE5D442-40FF-4DE7-AFA9-09705F665368}" type="presParOf" srcId="{1B195572-A6BF-4F0C-AAB0-48884B032C6A}" destId="{D644EA7D-B624-49E3-8887-4DA29C439FDD}" srcOrd="6" destOrd="0" presId="urn:microsoft.com/office/officeart/2005/8/layout/lProcess2"/>
    <dgm:cxn modelId="{6FAA77DF-D7FC-4B8B-80CB-5F26F5051836}" type="presParOf" srcId="{1B195572-A6BF-4F0C-AAB0-48884B032C6A}" destId="{FC290599-BEC1-4D88-A651-5FC202D6B6AC}" srcOrd="7" destOrd="0" presId="urn:microsoft.com/office/officeart/2005/8/layout/lProcess2"/>
    <dgm:cxn modelId="{A7664B36-287B-4FB7-936B-26D5675EE249}" type="presParOf" srcId="{1B195572-A6BF-4F0C-AAB0-48884B032C6A}" destId="{76562DA2-770B-418F-A172-BC919C974E60}" srcOrd="8" destOrd="0" presId="urn:microsoft.com/office/officeart/2005/8/layout/lProcess2"/>
    <dgm:cxn modelId="{C6ED1AEF-BD01-4092-9F56-2C7FA2EFA833}" type="presParOf" srcId="{0670BBBD-4BD8-4BC8-BC2C-F5D93BD057A0}" destId="{1CBF8439-83FC-4ACD-A027-9C7197549EB9}" srcOrd="1" destOrd="0" presId="urn:microsoft.com/office/officeart/2005/8/layout/lProcess2"/>
    <dgm:cxn modelId="{B48BB1AA-E6B0-4DEC-ADD1-041B4AE1598A}" type="presParOf" srcId="{0670BBBD-4BD8-4BC8-BC2C-F5D93BD057A0}" destId="{E819121F-10E2-4E80-8B7C-26E765C1C2A1}" srcOrd="2" destOrd="0" presId="urn:microsoft.com/office/officeart/2005/8/layout/lProcess2"/>
    <dgm:cxn modelId="{12AF6D03-29FD-4E11-B05D-7CD1F1222533}" type="presParOf" srcId="{E819121F-10E2-4E80-8B7C-26E765C1C2A1}" destId="{C8F1F491-FDB0-465E-A7EF-CF3D64968186}" srcOrd="0" destOrd="0" presId="urn:microsoft.com/office/officeart/2005/8/layout/lProcess2"/>
    <dgm:cxn modelId="{01F9B412-C769-432F-83B7-AD64F8807406}" type="presParOf" srcId="{E819121F-10E2-4E80-8B7C-26E765C1C2A1}" destId="{3A00C4C4-D6B4-4178-9E30-614055328434}" srcOrd="1" destOrd="0" presId="urn:microsoft.com/office/officeart/2005/8/layout/lProcess2"/>
    <dgm:cxn modelId="{BC9486A1-DBE4-4F38-B98B-100B66AAA11C}" type="presParOf" srcId="{E819121F-10E2-4E80-8B7C-26E765C1C2A1}" destId="{A51F98C4-3441-4D80-9A97-2BF6C03023C3}" srcOrd="2" destOrd="0" presId="urn:microsoft.com/office/officeart/2005/8/layout/lProcess2"/>
    <dgm:cxn modelId="{51C740CE-B95B-4A0F-8721-67F004499C16}" type="presParOf" srcId="{A51F98C4-3441-4D80-9A97-2BF6C03023C3}" destId="{57BC1D45-01BC-4BC0-9CA3-39AA12366333}" srcOrd="0" destOrd="0" presId="urn:microsoft.com/office/officeart/2005/8/layout/lProcess2"/>
    <dgm:cxn modelId="{F0F99BD5-35C2-4E4D-B62C-B0447AC5E1C4}" type="presParOf" srcId="{57BC1D45-01BC-4BC0-9CA3-39AA12366333}" destId="{DAE4A4DA-22CA-40B7-8459-27D871688724}" srcOrd="0" destOrd="0" presId="urn:microsoft.com/office/officeart/2005/8/layout/lProcess2"/>
    <dgm:cxn modelId="{0DFCA4C2-0133-4B5A-9709-402FC01A537A}" type="presParOf" srcId="{57BC1D45-01BC-4BC0-9CA3-39AA12366333}" destId="{DFFDCF5E-FB67-40E8-93DA-99099E243451}" srcOrd="1" destOrd="0" presId="urn:microsoft.com/office/officeart/2005/8/layout/lProcess2"/>
    <dgm:cxn modelId="{BEC5B4A9-7369-4CC5-BE75-501C6A9FA5EC}" type="presParOf" srcId="{57BC1D45-01BC-4BC0-9CA3-39AA12366333}" destId="{A0244B18-B46A-49BA-B646-1052FF8384A8}" srcOrd="2" destOrd="0" presId="urn:microsoft.com/office/officeart/2005/8/layout/lProcess2"/>
    <dgm:cxn modelId="{F92096C1-7240-448D-A705-B392D98F7DA4}" type="presParOf" srcId="{57BC1D45-01BC-4BC0-9CA3-39AA12366333}" destId="{231119D7-8508-492D-AEC2-3D633F8890D0}" srcOrd="3" destOrd="0" presId="urn:microsoft.com/office/officeart/2005/8/layout/lProcess2"/>
    <dgm:cxn modelId="{D1D5BB50-3C99-445D-9603-134BCC8A6483}" type="presParOf" srcId="{57BC1D45-01BC-4BC0-9CA3-39AA12366333}" destId="{F582C13E-B443-47EB-ABDE-4D43DB473065}" srcOrd="4" destOrd="0" presId="urn:microsoft.com/office/officeart/2005/8/layout/lProcess2"/>
    <dgm:cxn modelId="{6C73F44C-D042-4B6D-836F-72C33856B042}" type="presParOf" srcId="{0670BBBD-4BD8-4BC8-BC2C-F5D93BD057A0}" destId="{7E10A535-5087-4348-905D-77F3E6CC6863}" srcOrd="3" destOrd="0" presId="urn:microsoft.com/office/officeart/2005/8/layout/lProcess2"/>
    <dgm:cxn modelId="{E13F437F-38CB-43AB-A34E-41A5ADE5948C}" type="presParOf" srcId="{0670BBBD-4BD8-4BC8-BC2C-F5D93BD057A0}" destId="{78A4243A-8CE3-4D4F-BBFA-F7F7233CA8AB}" srcOrd="4" destOrd="0" presId="urn:microsoft.com/office/officeart/2005/8/layout/lProcess2"/>
    <dgm:cxn modelId="{ACB1071D-4525-4FFB-939A-0A09C49C22E1}" type="presParOf" srcId="{78A4243A-8CE3-4D4F-BBFA-F7F7233CA8AB}" destId="{125B53CF-ABCA-4303-B164-750DD2FFBE02}" srcOrd="0" destOrd="0" presId="urn:microsoft.com/office/officeart/2005/8/layout/lProcess2"/>
    <dgm:cxn modelId="{3DD6910E-A9A0-4398-9BC7-36AF92C21590}" type="presParOf" srcId="{78A4243A-8CE3-4D4F-BBFA-F7F7233CA8AB}" destId="{74B3A9E0-636E-4610-BC00-1A4F24C19707}" srcOrd="1" destOrd="0" presId="urn:microsoft.com/office/officeart/2005/8/layout/lProcess2"/>
    <dgm:cxn modelId="{2A532C40-C0CC-4820-B306-145A2BE3C911}" type="presParOf" srcId="{78A4243A-8CE3-4D4F-BBFA-F7F7233CA8AB}" destId="{0DF0C33B-781B-48D9-9C06-B2D563761D4C}" srcOrd="2" destOrd="0" presId="urn:microsoft.com/office/officeart/2005/8/layout/lProcess2"/>
    <dgm:cxn modelId="{5A14A4E4-8383-4D97-9B12-0795022AB895}" type="presParOf" srcId="{0DF0C33B-781B-48D9-9C06-B2D563761D4C}" destId="{FF0D1814-7146-4297-9880-9BAA399E7BC0}" srcOrd="0" destOrd="0" presId="urn:microsoft.com/office/officeart/2005/8/layout/lProcess2"/>
    <dgm:cxn modelId="{82B01DB3-03C8-4435-9FC2-861D0680FF58}" type="presParOf" srcId="{FF0D1814-7146-4297-9880-9BAA399E7BC0}" destId="{A98BA0BE-BCD5-4469-A8C7-930A4CCE859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3B296-A87C-46EC-B8EA-459BF7385355}">
      <dsp:nvSpPr>
        <dsp:cNvPr id="0" name=""/>
        <dsp:cNvSpPr/>
      </dsp:nvSpPr>
      <dsp:spPr>
        <a:xfrm>
          <a:off x="0" y="3411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105A-46D1-40D5-86B2-3B1CCE228C41}">
      <dsp:nvSpPr>
        <dsp:cNvPr id="0" name=""/>
        <dsp:cNvSpPr/>
      </dsp:nvSpPr>
      <dsp:spPr>
        <a:xfrm>
          <a:off x="0" y="3411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411"/>
        <a:ext cx="8564035" cy="2326568"/>
      </dsp:txXfrm>
    </dsp:sp>
    <dsp:sp modelId="{3C8C8DBF-CA92-488E-A993-E54274FAD938}">
      <dsp:nvSpPr>
        <dsp:cNvPr id="0" name=""/>
        <dsp:cNvSpPr/>
      </dsp:nvSpPr>
      <dsp:spPr>
        <a:xfrm>
          <a:off x="0" y="2286007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7DDAC-B3D9-49B4-9924-EB5A26D355B5}">
      <dsp:nvSpPr>
        <dsp:cNvPr id="0" name=""/>
        <dsp:cNvSpPr/>
      </dsp:nvSpPr>
      <dsp:spPr>
        <a:xfrm>
          <a:off x="0" y="2329979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2329979"/>
        <a:ext cx="8564035" cy="2326568"/>
      </dsp:txXfrm>
    </dsp:sp>
    <dsp:sp modelId="{8BDFC6D2-5197-49A0-9D7F-E90FF097322A}">
      <dsp:nvSpPr>
        <dsp:cNvPr id="0" name=""/>
        <dsp:cNvSpPr/>
      </dsp:nvSpPr>
      <dsp:spPr>
        <a:xfrm>
          <a:off x="0" y="4656548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2C912-A2F6-4427-981C-CE2457F755D1}">
      <dsp:nvSpPr>
        <dsp:cNvPr id="0" name=""/>
        <dsp:cNvSpPr/>
      </dsp:nvSpPr>
      <dsp:spPr>
        <a:xfrm>
          <a:off x="0" y="4656548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4656548"/>
        <a:ext cx="8564035" cy="2326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2C1CA-7DEC-4215-8C09-6C1E27F84E76}">
      <dsp:nvSpPr>
        <dsp:cNvPr id="0" name=""/>
        <dsp:cNvSpPr/>
      </dsp:nvSpPr>
      <dsp:spPr>
        <a:xfrm>
          <a:off x="967" y="0"/>
          <a:ext cx="2515195" cy="5791200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b="1" kern="1200" dirty="0">
              <a:solidFill>
                <a:schemeClr val="bg1"/>
              </a:solidFill>
            </a:rPr>
            <a:t>Растеж и иновации</a:t>
          </a:r>
          <a:endParaRPr lang="en-GB" sz="2300" b="1" kern="1200" dirty="0">
            <a:solidFill>
              <a:schemeClr val="bg1"/>
            </a:solidFill>
          </a:endParaRPr>
        </a:p>
      </dsp:txBody>
      <dsp:txXfrm>
        <a:off x="967" y="0"/>
        <a:ext cx="2515195" cy="1737360"/>
      </dsp:txXfrm>
    </dsp:sp>
    <dsp:sp modelId="{1CFACE58-8047-4B5F-8F75-7C19DA1BDAB3}">
      <dsp:nvSpPr>
        <dsp:cNvPr id="0" name=""/>
        <dsp:cNvSpPr/>
      </dsp:nvSpPr>
      <dsp:spPr>
        <a:xfrm>
          <a:off x="252486" y="1738455"/>
          <a:ext cx="2012156" cy="669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Технологична модернизация </a:t>
          </a:r>
          <a:endParaRPr lang="en-GB" sz="1200" kern="1200" dirty="0"/>
        </a:p>
      </dsp:txBody>
      <dsp:txXfrm>
        <a:off x="272108" y="1758077"/>
        <a:ext cx="1972912" cy="630716"/>
      </dsp:txXfrm>
    </dsp:sp>
    <dsp:sp modelId="{76538D64-193F-4302-8A11-4DD46EDE41A4}">
      <dsp:nvSpPr>
        <dsp:cNvPr id="0" name=""/>
        <dsp:cNvSpPr/>
      </dsp:nvSpPr>
      <dsp:spPr>
        <a:xfrm>
          <a:off x="252486" y="2511487"/>
          <a:ext cx="2012156" cy="669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Решения в областта на ИКТ и киберсигурността  </a:t>
          </a:r>
          <a:endParaRPr lang="en-GB" sz="1200" kern="1200" dirty="0"/>
        </a:p>
      </dsp:txBody>
      <dsp:txXfrm>
        <a:off x="272108" y="2531109"/>
        <a:ext cx="1972912" cy="630716"/>
      </dsp:txXfrm>
    </dsp:sp>
    <dsp:sp modelId="{67B514CF-A396-452E-984E-8D88BFC9AFC8}">
      <dsp:nvSpPr>
        <dsp:cNvPr id="0" name=""/>
        <dsp:cNvSpPr/>
      </dsp:nvSpPr>
      <dsp:spPr>
        <a:xfrm>
          <a:off x="252486" y="3284519"/>
          <a:ext cx="2012156" cy="669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ФИ – Гаранционен инструмент за растеж </a:t>
          </a:r>
          <a:endParaRPr lang="en-GB" sz="1200" kern="1200" dirty="0"/>
        </a:p>
      </dsp:txBody>
      <dsp:txXfrm>
        <a:off x="272108" y="3304141"/>
        <a:ext cx="1972912" cy="630716"/>
      </dsp:txXfrm>
    </dsp:sp>
    <dsp:sp modelId="{D644EA7D-B624-49E3-8887-4DA29C439FDD}">
      <dsp:nvSpPr>
        <dsp:cNvPr id="0" name=""/>
        <dsp:cNvSpPr/>
      </dsp:nvSpPr>
      <dsp:spPr>
        <a:xfrm>
          <a:off x="252486" y="4057551"/>
          <a:ext cx="2012156" cy="669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ФИ – Дялови инструменти за иновации</a:t>
          </a:r>
          <a:endParaRPr lang="en-GB" sz="1200" kern="1200" dirty="0"/>
        </a:p>
      </dsp:txBody>
      <dsp:txXfrm>
        <a:off x="272108" y="4077173"/>
        <a:ext cx="1972912" cy="630716"/>
      </dsp:txXfrm>
    </dsp:sp>
    <dsp:sp modelId="{76562DA2-770B-418F-A172-BC919C974E60}">
      <dsp:nvSpPr>
        <dsp:cNvPr id="0" name=""/>
        <dsp:cNvSpPr/>
      </dsp:nvSpPr>
      <dsp:spPr>
        <a:xfrm>
          <a:off x="252486" y="4830583"/>
          <a:ext cx="2012156" cy="6699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ФИ – Дялови инструменти за растеж</a:t>
          </a:r>
          <a:endParaRPr lang="en-GB" sz="1200" kern="1200" dirty="0"/>
        </a:p>
      </dsp:txBody>
      <dsp:txXfrm>
        <a:off x="272108" y="4850205"/>
        <a:ext cx="1972912" cy="630716"/>
      </dsp:txXfrm>
    </dsp:sp>
    <dsp:sp modelId="{C8F1F491-FDB0-465E-A7EF-CF3D64968186}">
      <dsp:nvSpPr>
        <dsp:cNvPr id="0" name=""/>
        <dsp:cNvSpPr/>
      </dsp:nvSpPr>
      <dsp:spPr>
        <a:xfrm>
          <a:off x="2704802" y="0"/>
          <a:ext cx="2515195" cy="5791200"/>
        </a:xfrm>
        <a:prstGeom prst="roundRect">
          <a:avLst>
            <a:gd name="adj" fmla="val 10000"/>
          </a:avLst>
        </a:prstGeom>
        <a:solidFill>
          <a:srgbClr val="007A3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b="1" kern="1200" dirty="0">
              <a:solidFill>
                <a:schemeClr val="bg1"/>
              </a:solidFill>
            </a:rPr>
            <a:t>Зелен преход и кръгова икономика</a:t>
          </a:r>
          <a:endParaRPr lang="en-GB" sz="2300" b="1" kern="1200" dirty="0">
            <a:solidFill>
              <a:schemeClr val="bg1"/>
            </a:solidFill>
          </a:endParaRPr>
        </a:p>
      </dsp:txBody>
      <dsp:txXfrm>
        <a:off x="2704802" y="0"/>
        <a:ext cx="2515195" cy="1737360"/>
      </dsp:txXfrm>
    </dsp:sp>
    <dsp:sp modelId="{DAE4A4DA-22CA-40B7-8459-27D871688724}">
      <dsp:nvSpPr>
        <dsp:cNvPr id="0" name=""/>
        <dsp:cNvSpPr/>
      </dsp:nvSpPr>
      <dsp:spPr>
        <a:xfrm>
          <a:off x="2834868" y="1670103"/>
          <a:ext cx="2255063" cy="727484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ВИ и съоръжения за локално съхранение </a:t>
          </a:r>
          <a:endParaRPr lang="en-GB" sz="1200" kern="1200" dirty="0"/>
        </a:p>
      </dsp:txBody>
      <dsp:txXfrm>
        <a:off x="2856175" y="1691410"/>
        <a:ext cx="2212449" cy="684870"/>
      </dsp:txXfrm>
    </dsp:sp>
    <dsp:sp modelId="{A0244B18-B46A-49BA-B646-1052FF8384A8}">
      <dsp:nvSpPr>
        <dsp:cNvPr id="0" name=""/>
        <dsp:cNvSpPr/>
      </dsp:nvSpPr>
      <dsp:spPr>
        <a:xfrm>
          <a:off x="2834868" y="2476076"/>
          <a:ext cx="2255063" cy="697671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Кръгова икономика</a:t>
          </a:r>
          <a:endParaRPr lang="en-GB" sz="1200" kern="1200" dirty="0"/>
        </a:p>
      </dsp:txBody>
      <dsp:txXfrm>
        <a:off x="2855302" y="2496510"/>
        <a:ext cx="2214195" cy="656803"/>
      </dsp:txXfrm>
    </dsp:sp>
    <dsp:sp modelId="{F582C13E-B443-47EB-ABDE-4D43DB473065}">
      <dsp:nvSpPr>
        <dsp:cNvPr id="0" name=""/>
        <dsp:cNvSpPr/>
      </dsp:nvSpPr>
      <dsp:spPr>
        <a:xfrm>
          <a:off x="2818871" y="3276611"/>
          <a:ext cx="2255063" cy="697671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kern="1200" dirty="0"/>
            <a:t>ФИ – Гаранционен инструмент за енергийна ефективност и възобновяема енергия</a:t>
          </a:r>
          <a:endParaRPr lang="en-GB" sz="1200" kern="1200" dirty="0"/>
        </a:p>
      </dsp:txBody>
      <dsp:txXfrm>
        <a:off x="2839305" y="3297045"/>
        <a:ext cx="2214195" cy="656803"/>
      </dsp:txXfrm>
    </dsp:sp>
    <dsp:sp modelId="{125B53CF-ABCA-4303-B164-750DD2FFBE02}">
      <dsp:nvSpPr>
        <dsp:cNvPr id="0" name=""/>
        <dsp:cNvSpPr/>
      </dsp:nvSpPr>
      <dsp:spPr>
        <a:xfrm>
          <a:off x="5409604" y="0"/>
          <a:ext cx="2515195" cy="579120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b="1" kern="1200" dirty="0">
              <a:solidFill>
                <a:schemeClr val="bg1"/>
              </a:solidFill>
            </a:rPr>
            <a:t>Инвестиции в климатичен неутралитет и цифрова трансформация </a:t>
          </a:r>
          <a:endParaRPr lang="en-GB" sz="2300" b="1" kern="1200" dirty="0">
            <a:solidFill>
              <a:schemeClr val="bg1"/>
            </a:solidFill>
          </a:endParaRPr>
        </a:p>
      </dsp:txBody>
      <dsp:txXfrm>
        <a:off x="5409604" y="0"/>
        <a:ext cx="2515195" cy="1737360"/>
      </dsp:txXfrm>
    </dsp:sp>
    <dsp:sp modelId="{A98BA0BE-BCD5-4469-A8C7-930A4CCE859F}">
      <dsp:nvSpPr>
        <dsp:cNvPr id="0" name=""/>
        <dsp:cNvSpPr/>
      </dsp:nvSpPr>
      <dsp:spPr>
        <a:xfrm>
          <a:off x="5486397" y="1726575"/>
          <a:ext cx="2316977" cy="76900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/>
            <a:t>ФИ – Дялови инструменти за климатичен неутралитет и цифрова трансформация</a:t>
          </a:r>
          <a:endParaRPr lang="en-GB" sz="1400" kern="1200" dirty="0"/>
        </a:p>
      </dsp:txBody>
      <dsp:txXfrm>
        <a:off x="5508920" y="1749098"/>
        <a:ext cx="2271931" cy="723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F606E-90DF-4E5E-981B-65D896F86000}" type="datetimeFigureOut">
              <a:rPr lang="en-US"/>
              <a:pPr>
                <a:defRPr/>
              </a:pPr>
              <a:t>10/14/2022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9AD15E-0751-4746-996B-AD8A43771B2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95400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E09B38-711C-4572-8ADD-1783B87B4CD0}" type="datetimeFigureOut">
              <a:rPr lang="en-US"/>
              <a:pPr>
                <a:defRPr/>
              </a:pPr>
              <a:t>10/14/2022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1D231C-F067-4B81-82BF-4D6D280B457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81302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1D231C-F067-4B81-82BF-4D6D280B457D}" type="slidenum">
              <a:rPr kumimoji="0" lang="bg-BG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918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16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348837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317590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43327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20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37278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ИКТ решения и киберсигурност в МСП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37319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49542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ИКТ решения и киберсигурност в МСП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9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44559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ИКТ решения и киберсигурност в МСП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10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40791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ИКТ решения и киберсигурност в МСП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11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87091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12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15648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6189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45216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8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25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5605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433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8195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28804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857389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262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86894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162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687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08316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6979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05576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59407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4174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0996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833611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137628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3257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118217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27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04473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596263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9815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2090723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871208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1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6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9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2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34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3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14.10.2022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5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14.10.2022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17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96EB72-C7D9-45C1-BD57-8EDB6AD8A858}" type="datetimeFigureOut">
              <a:rPr lang="bg-BG" smtClean="0"/>
              <a:pPr/>
              <a:t>14.10.2022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974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7" r:id="rId12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://www.mig.government.b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5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835D7683-DB43-4D65-B9CA-B99C9C9A3F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0767967"/>
              </p:ext>
            </p:extLst>
          </p:nvPr>
        </p:nvGraphicFramePr>
        <p:xfrm>
          <a:off x="304800" y="990600"/>
          <a:ext cx="8564035" cy="6986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27237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580188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Финансови инструменти, планирани за изпълнение по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ПИТ, подходящи за сектор Туризъм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1/2)</a:t>
            </a:r>
            <a:endParaRPr lang="bg-BG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950788" y="1905000"/>
            <a:ext cx="7315200" cy="4038600"/>
            <a:chOff x="3809999" y="1438045"/>
            <a:chExt cx="1646467" cy="3675453"/>
          </a:xfrm>
          <a:solidFill>
            <a:srgbClr val="007A37"/>
          </a:solidFill>
        </p:grpSpPr>
        <p:sp>
          <p:nvSpPr>
            <p:cNvPr id="15" name="Freeform 14"/>
            <p:cNvSpPr/>
            <p:nvPr/>
          </p:nvSpPr>
          <p:spPr>
            <a:xfrm>
              <a:off x="3809999" y="1438045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55147" y="1749217"/>
              <a:ext cx="1556172" cy="3249178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bg-BG" b="1" kern="0" dirty="0">
                  <a:solidFill>
                    <a:schemeClr val="bg1"/>
                  </a:solidFill>
                  <a:latin typeface="Trebuchet MS"/>
                </a:rPr>
                <a:t>Гаранционен финансов инструмент за растеж</a:t>
              </a:r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  <a:p>
              <a:endParaRPr lang="bg-BG" sz="1600" b="1" i="1" kern="0" dirty="0">
                <a:solidFill>
                  <a:prstClr val="white"/>
                </a:solidFill>
                <a:latin typeface="Trebuchet MS"/>
              </a:endParaRPr>
            </a:p>
            <a:p>
              <a:r>
                <a:rPr lang="bg-BG" sz="1600" b="1" i="1" kern="0" dirty="0">
                  <a:solidFill>
                    <a:prstClr val="white"/>
                  </a:solidFill>
                  <a:latin typeface="Trebuchet MS"/>
                </a:rPr>
                <a:t>Целева група:</a:t>
              </a:r>
            </a:p>
            <a:p>
              <a:pPr marL="285750" indent="-285750">
                <a:buFontTx/>
                <a:buChar char="-"/>
              </a:pPr>
              <a:r>
                <a:rPr lang="bg-BG" sz="1600" i="1" kern="0" dirty="0">
                  <a:solidFill>
                    <a:prstClr val="white"/>
                  </a:solidFill>
                  <a:latin typeface="Trebuchet MS"/>
                </a:rPr>
                <a:t>МСП</a:t>
              </a:r>
            </a:p>
            <a:p>
              <a:pPr marL="285750" indent="-285750">
                <a:buFontTx/>
                <a:buChar char="-"/>
              </a:pPr>
              <a:r>
                <a:rPr lang="en-US" sz="1600" i="1" kern="0" dirty="0">
                  <a:solidFill>
                    <a:prstClr val="white"/>
                  </a:solidFill>
                  <a:latin typeface="Trebuchet MS"/>
                </a:rPr>
                <a:t>small </a:t>
              </a:r>
              <a:r>
                <a:rPr lang="en-US" sz="1600" i="1" kern="0" dirty="0" smtClean="0">
                  <a:solidFill>
                    <a:prstClr val="white"/>
                  </a:solidFill>
                  <a:latin typeface="Trebuchet MS"/>
                </a:rPr>
                <a:t>mid-caps</a:t>
              </a:r>
              <a:endParaRPr lang="bg-BG" sz="1600" i="1" kern="0" dirty="0">
                <a:solidFill>
                  <a:prstClr val="white"/>
                </a:solidFill>
                <a:latin typeface="Trebuchet MS"/>
              </a:endParaRPr>
            </a:p>
            <a:p>
              <a:endParaRPr lang="bg-BG" sz="1600" i="1" kern="0" dirty="0">
                <a:solidFill>
                  <a:prstClr val="white"/>
                </a:solidFill>
                <a:latin typeface="Trebuchet MS"/>
              </a:endParaRPr>
            </a:p>
            <a:p>
              <a:pPr algn="just"/>
              <a:r>
                <a:rPr lang="bg-BG" sz="1600" b="1" i="1" kern="0" dirty="0">
                  <a:solidFill>
                    <a:prstClr val="white"/>
                  </a:solidFill>
                  <a:latin typeface="Trebuchet MS"/>
                </a:rPr>
                <a:t>Инструментът има за цел да подпомогне предприятията в достъпа им до кредитиране в периода на възстановяване след пандемията от</a:t>
              </a:r>
              <a:r>
                <a:rPr lang="en-GB" sz="1600" b="1" i="1" kern="0" dirty="0">
                  <a:solidFill>
                    <a:prstClr val="white"/>
                  </a:solidFill>
                  <a:latin typeface="Trebuchet MS"/>
                </a:rPr>
                <a:t> Covid</a:t>
              </a:r>
              <a:r>
                <a:rPr lang="bg-BG" sz="1600" b="1" i="1" kern="0" dirty="0">
                  <a:solidFill>
                    <a:prstClr val="white"/>
                  </a:solidFill>
                  <a:latin typeface="Trebuchet MS"/>
                </a:rPr>
                <a:t>-19. Намаляване на обема на обезпеченията с покрития върху следните финансови продукти - </a:t>
              </a:r>
              <a:r>
                <a:rPr lang="bg-BG" sz="1600" i="1" kern="0" dirty="0">
                  <a:solidFill>
                    <a:prstClr val="white"/>
                  </a:solidFill>
                  <a:latin typeface="Trebuchet MS"/>
                </a:rPr>
                <a:t>оборотни средства, вкл. револвиращи кредитни линии, инвестиционни заеми, лизинг.</a:t>
              </a:r>
            </a:p>
            <a:p>
              <a:pPr algn="ctr"/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Наличен ресурс: 146 687 250 лв.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463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Финансови инструменти, планирани за изпълнение по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ПИТ, подходящи за сектор Туризъм (2/2)</a:t>
            </a:r>
            <a:endParaRPr lang="bg-BG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11804" y="5398261"/>
            <a:ext cx="1447800" cy="12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Обявяване –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>
                <a:solidFill>
                  <a:prstClr val="white"/>
                </a:solidFill>
                <a:latin typeface="Trebuchet MS"/>
              </a:rPr>
              <a:t>Октомври 2022 </a:t>
            </a: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г.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1" name="TextBox 30"/>
          <p:cNvSpPr txBox="1"/>
          <p:nvPr/>
        </p:nvSpPr>
        <p:spPr>
          <a:xfrm>
            <a:off x="7155629" y="5421096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1-во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2023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2" name="TextBox 31"/>
          <p:cNvSpPr txBox="1"/>
          <p:nvPr/>
        </p:nvSpPr>
        <p:spPr>
          <a:xfrm>
            <a:off x="5067047" y="5401432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4-то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2022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3" name="TextBox 32"/>
          <p:cNvSpPr txBox="1"/>
          <p:nvPr/>
        </p:nvSpPr>
        <p:spPr>
          <a:xfrm>
            <a:off x="6540141" y="1828800"/>
            <a:ext cx="2085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Кръгова икономика</a:t>
            </a:r>
          </a:p>
          <a:p>
            <a:pPr algn="ctr"/>
            <a:r>
              <a:rPr lang="bg-BG" sz="1600" kern="0" dirty="0">
                <a:solidFill>
                  <a:prstClr val="white"/>
                </a:solidFill>
                <a:latin typeface="Trebuchet MS"/>
              </a:rPr>
              <a:t>180 млн. лева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5685C0B-049B-3CF1-413B-95477D589D8A}"/>
              </a:ext>
            </a:extLst>
          </p:cNvPr>
          <p:cNvGrpSpPr/>
          <p:nvPr/>
        </p:nvGrpSpPr>
        <p:grpSpPr>
          <a:xfrm>
            <a:off x="950788" y="1905000"/>
            <a:ext cx="7315200" cy="4038600"/>
            <a:chOff x="3809999" y="1438045"/>
            <a:chExt cx="1646467" cy="3675453"/>
          </a:xfrm>
          <a:solidFill>
            <a:srgbClr val="007A37"/>
          </a:solidFill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D52DA66F-A674-01E1-8E4E-148C4966AD8C}"/>
                </a:ext>
              </a:extLst>
            </p:cNvPr>
            <p:cNvSpPr/>
            <p:nvPr/>
          </p:nvSpPr>
          <p:spPr>
            <a:xfrm>
              <a:off x="3809999" y="1438045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C02DC24-DAAE-A2B6-7A6B-4BD68E2ED6E2}"/>
                </a:ext>
              </a:extLst>
            </p:cNvPr>
            <p:cNvSpPr txBox="1"/>
            <p:nvPr/>
          </p:nvSpPr>
          <p:spPr>
            <a:xfrm>
              <a:off x="3855147" y="1749217"/>
              <a:ext cx="1556172" cy="32771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b="1" kern="0" dirty="0">
                  <a:solidFill>
                    <a:schemeClr val="bg1"/>
                  </a:solidFill>
                  <a:latin typeface="Trebuchet MS"/>
                </a:rPr>
                <a:t>Гаранционен финансов инструмент за енергийна ефективност и възобновяема енергия</a:t>
              </a:r>
            </a:p>
            <a:p>
              <a:pPr algn="ctr"/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  <a:p>
              <a:r>
                <a:rPr lang="bg-BG" sz="1600" b="1" i="1" kern="0" dirty="0">
                  <a:solidFill>
                    <a:prstClr val="white"/>
                  </a:solidFill>
                  <a:latin typeface="Trebuchet MS"/>
                </a:rPr>
                <a:t>Целева група:</a:t>
              </a:r>
            </a:p>
            <a:p>
              <a:pPr marL="285750" indent="-285750">
                <a:buFontTx/>
                <a:buChar char="-"/>
              </a:pPr>
              <a:r>
                <a:rPr lang="bg-BG" sz="1600" i="1" kern="0" dirty="0">
                  <a:solidFill>
                    <a:prstClr val="white"/>
                  </a:solidFill>
                  <a:latin typeface="Trebuchet MS"/>
                </a:rPr>
                <a:t>МСП</a:t>
              </a:r>
            </a:p>
            <a:p>
              <a:pPr marL="285750" indent="-285750">
                <a:buFontTx/>
                <a:buChar char="-"/>
              </a:pPr>
              <a:r>
                <a:rPr lang="en-US" sz="1600" i="1" kern="0" dirty="0">
                  <a:solidFill>
                    <a:prstClr val="white"/>
                  </a:solidFill>
                  <a:latin typeface="Trebuchet MS"/>
                </a:rPr>
                <a:t>small </a:t>
              </a:r>
              <a:r>
                <a:rPr lang="en-US" sz="1600" i="1" kern="0" dirty="0" smtClean="0">
                  <a:solidFill>
                    <a:prstClr val="white"/>
                  </a:solidFill>
                  <a:latin typeface="Trebuchet MS"/>
                </a:rPr>
                <a:t>mid-caps</a:t>
              </a:r>
              <a:endParaRPr lang="bg-BG" sz="1600" i="1" kern="0" dirty="0" smtClean="0">
                <a:solidFill>
                  <a:prstClr val="white"/>
                </a:solidFill>
                <a:latin typeface="Trebuchet MS"/>
              </a:endParaRPr>
            </a:p>
            <a:p>
              <a:pPr marL="285750" indent="-285750">
                <a:buFontTx/>
                <a:buChar char="-"/>
              </a:pPr>
              <a:r>
                <a:rPr lang="bg-BG" sz="1600" i="1" kern="0" dirty="0" smtClean="0">
                  <a:solidFill>
                    <a:prstClr val="white"/>
                  </a:solidFill>
                  <a:latin typeface="Trebuchet MS"/>
                </a:rPr>
                <a:t>Физически </a:t>
              </a:r>
              <a:r>
                <a:rPr lang="bg-BG" sz="1600" i="1" kern="0" dirty="0">
                  <a:solidFill>
                    <a:prstClr val="white"/>
                  </a:solidFill>
                  <a:latin typeface="Trebuchet MS"/>
                </a:rPr>
                <a:t>лица</a:t>
              </a:r>
            </a:p>
            <a:p>
              <a:pPr marL="285750" indent="-285750">
                <a:buFontTx/>
                <a:buChar char="-"/>
              </a:pPr>
              <a:endParaRPr lang="bg-BG" sz="1600" i="1" kern="0" dirty="0">
                <a:solidFill>
                  <a:prstClr val="white"/>
                </a:solidFill>
                <a:latin typeface="Trebuchet MS"/>
              </a:endParaRPr>
            </a:p>
            <a:p>
              <a:pPr algn="just"/>
              <a:r>
                <a:rPr lang="bg-BG" sz="1600" b="1" i="1" kern="0" dirty="0">
                  <a:solidFill>
                    <a:prstClr val="white"/>
                  </a:solidFill>
                  <a:latin typeface="Trebuchet MS"/>
                </a:rPr>
                <a:t>Подкрепа</a:t>
              </a:r>
              <a:r>
                <a:rPr lang="bg-BG" sz="1600" i="1" kern="0" dirty="0">
                  <a:solidFill>
                    <a:prstClr val="white"/>
                  </a:solidFill>
                  <a:latin typeface="Trebuchet MS"/>
                </a:rPr>
                <a:t> </a:t>
              </a:r>
              <a:r>
                <a:rPr lang="bg-BG" sz="1600" b="1" i="1" kern="0" dirty="0">
                  <a:solidFill>
                    <a:prstClr val="white"/>
                  </a:solidFill>
                  <a:latin typeface="Trebuchet MS"/>
                </a:rPr>
                <a:t>за инвестиции в сектора за енергийна ефективност и възобновяема енергия</a:t>
              </a:r>
              <a:r>
                <a:rPr lang="bg-BG" sz="1600" i="1" kern="0" dirty="0">
                  <a:solidFill>
                    <a:prstClr val="white"/>
                  </a:solidFill>
                  <a:latin typeface="Trebuchet MS"/>
                </a:rPr>
                <a:t>, чрез широка гама  от финансови продукти </a:t>
              </a:r>
              <a:r>
                <a:rPr lang="en-US" sz="1600" i="1" kern="0" dirty="0">
                  <a:solidFill>
                    <a:prstClr val="white"/>
                  </a:solidFill>
                  <a:latin typeface="Trebuchet MS"/>
                </a:rPr>
                <a:t> (</a:t>
              </a:r>
              <a:r>
                <a:rPr lang="bg-BG" sz="1600" i="1" kern="0" dirty="0">
                  <a:solidFill>
                    <a:prstClr val="white"/>
                  </a:solidFill>
                  <a:latin typeface="Trebuchet MS"/>
                </a:rPr>
                <a:t>оборотни средства, вкл. револвиращи кредитни линии, инвестиционни заеми, лизинг</a:t>
              </a:r>
              <a:r>
                <a:rPr lang="en-US" sz="1600" i="1" kern="0" dirty="0">
                  <a:solidFill>
                    <a:prstClr val="white"/>
                  </a:solidFill>
                  <a:latin typeface="Trebuchet MS"/>
                </a:rPr>
                <a:t>)</a:t>
              </a:r>
              <a:endParaRPr lang="bg-BG" sz="1600" i="1" kern="0" dirty="0">
                <a:solidFill>
                  <a:prstClr val="white"/>
                </a:solidFill>
                <a:latin typeface="Trebuchet MS"/>
              </a:endParaRPr>
            </a:p>
            <a:p>
              <a:pPr algn="ctr"/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Наличен ресурс: 146 687 250 лв.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5497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1816" cy="980728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„Конкурентоспособност и иновации в предприятията“ 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295400" y="1676400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6764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Финансиране: 2 932 949 724 лева </a:t>
            </a:r>
          </a:p>
          <a:p>
            <a:pPr algn="ctr"/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402 052 615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от ЕФРР и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530 897 10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национално съфинансиране </a:t>
            </a:r>
          </a:p>
        </p:txBody>
      </p:sp>
    </p:spTree>
    <p:extLst>
      <p:ext uri="{BB962C8B-B14F-4D97-AF65-F5344CB8AC3E}">
        <p14:creationId xmlns:p14="http://schemas.microsoft.com/office/powerpoint/2010/main" val="150197859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10645" y="4005289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18905" y="1305435"/>
            <a:ext cx="5546873" cy="4813459"/>
            <a:chOff x="1718905" y="1305435"/>
            <a:chExt cx="5546873" cy="4813459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B49716A-5828-461D-9061-DE2DB26E8E24}"/>
                </a:ext>
              </a:extLst>
            </p:cNvPr>
            <p:cNvGrpSpPr/>
            <p:nvPr/>
          </p:nvGrpSpPr>
          <p:grpSpPr>
            <a:xfrm>
              <a:off x="3710168" y="2860733"/>
              <a:ext cx="1873704" cy="1741737"/>
              <a:chOff x="5250000" y="2756298"/>
              <a:chExt cx="1728000" cy="1728000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3F71298-79EF-4A8D-9E18-C81BA5985CDC}"/>
                  </a:ext>
                </a:extLst>
              </p:cNvPr>
              <p:cNvSpPr/>
              <p:nvPr/>
            </p:nvSpPr>
            <p:spPr>
              <a:xfrm>
                <a:off x="5250000" y="2756298"/>
                <a:ext cx="1728000" cy="1728000"/>
              </a:xfrm>
              <a:prstGeom prst="ellipse">
                <a:avLst/>
              </a:prstGeom>
              <a:gradFill>
                <a:gsLst>
                  <a:gs pos="59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65100" sx="102000" sy="102000" algn="ctr" rotWithShape="0">
                  <a:prstClr val="black">
                    <a:alpha val="8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IN" sz="1050" b="1" dirty="0">
                  <a:solidFill>
                    <a:schemeClr val="tx1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93A10EA-5DA4-4207-B890-BA9AF77B6590}"/>
                  </a:ext>
                </a:extLst>
              </p:cNvPr>
              <p:cNvSpPr/>
              <p:nvPr/>
            </p:nvSpPr>
            <p:spPr>
              <a:xfrm>
                <a:off x="5464713" y="3081010"/>
                <a:ext cx="1284063" cy="10687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bg-BG" sz="3200" b="1" dirty="0">
                    <a:solidFill>
                      <a:schemeClr val="bg2">
                        <a:lumMod val="25000"/>
                      </a:schemeClr>
                    </a:solidFill>
                    <a:latin typeface="Agency FB" panose="020B0503020202020204" pitchFamily="34" charset="0"/>
                  </a:rPr>
                  <a:t>ПКИП</a:t>
                </a:r>
              </a:p>
              <a:p>
                <a:pPr algn="ctr"/>
                <a:r>
                  <a:rPr lang="bg-BG" sz="1600" b="1" dirty="0">
                    <a:solidFill>
                      <a:schemeClr val="bg2">
                        <a:lumMod val="25000"/>
                      </a:schemeClr>
                    </a:solidFill>
                    <a:latin typeface="+mn-lt"/>
                  </a:rPr>
                  <a:t>2.93 млрд. лева</a:t>
                </a:r>
                <a:endParaRPr lang="en-IN" sz="1200" b="1" dirty="0">
                  <a:solidFill>
                    <a:schemeClr val="bg2">
                      <a:lumMod val="2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34" name="Freeform: Shape 30">
              <a:extLst>
                <a:ext uri="{FF2B5EF4-FFF2-40B4-BE49-F238E27FC236}">
                  <a16:creationId xmlns:a16="http://schemas.microsoft.com/office/drawing/2014/main" id="{AD5DBA64-BA38-437D-A9D5-12EED9DB5AD7}"/>
                </a:ext>
              </a:extLst>
            </p:cNvPr>
            <p:cNvSpPr/>
            <p:nvPr/>
          </p:nvSpPr>
          <p:spPr>
            <a:xfrm rot="17280000" flipH="1">
              <a:off x="4923328" y="987997"/>
              <a:ext cx="1716879" cy="2851420"/>
            </a:xfrm>
            <a:custGeom>
              <a:avLst/>
              <a:gdLst>
                <a:gd name="connsiteX0" fmla="*/ 107784 w 1703338"/>
                <a:gd name="connsiteY0" fmla="*/ 0 h 2629686"/>
                <a:gd name="connsiteX1" fmla="*/ 54256 w 1703338"/>
                <a:gd name="connsiteY1" fmla="*/ 198254 h 2629686"/>
                <a:gd name="connsiteX2" fmla="*/ 831706 w 1703338"/>
                <a:gd name="connsiteY2" fmla="*/ 2525240 h 2629686"/>
                <a:gd name="connsiteX3" fmla="*/ 964899 w 1703338"/>
                <a:gd name="connsiteY3" fmla="*/ 2629686 h 2629686"/>
                <a:gd name="connsiteX4" fmla="*/ 1703338 w 1703338"/>
                <a:gd name="connsiteY4" fmla="*/ 1613312 h 2629686"/>
                <a:gd name="connsiteX5" fmla="*/ 1308455 w 1703338"/>
                <a:gd name="connsiteY5" fmla="*/ 390122 h 2629686"/>
                <a:gd name="connsiteX6" fmla="*/ 107784 w 1703338"/>
                <a:gd name="connsiteY6" fmla="*/ 0 h 262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03338" h="2629686">
                  <a:moveTo>
                    <a:pt x="107784" y="0"/>
                  </a:moveTo>
                  <a:lnTo>
                    <a:pt x="54256" y="198254"/>
                  </a:lnTo>
                  <a:cubicBezTo>
                    <a:pt x="-134931" y="1073192"/>
                    <a:pt x="181691" y="1961650"/>
                    <a:pt x="831706" y="2525240"/>
                  </a:cubicBezTo>
                  <a:lnTo>
                    <a:pt x="964899" y="2629686"/>
                  </a:lnTo>
                  <a:lnTo>
                    <a:pt x="1703338" y="1613312"/>
                  </a:lnTo>
                  <a:lnTo>
                    <a:pt x="1308455" y="390122"/>
                  </a:lnTo>
                  <a:lnTo>
                    <a:pt x="107784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5" name="Freeform: Shape 38">
              <a:extLst>
                <a:ext uri="{FF2B5EF4-FFF2-40B4-BE49-F238E27FC236}">
                  <a16:creationId xmlns:a16="http://schemas.microsoft.com/office/drawing/2014/main" id="{FA8F2D87-D48B-492D-9DA3-4952C627628D}"/>
                </a:ext>
              </a:extLst>
            </p:cNvPr>
            <p:cNvSpPr/>
            <p:nvPr/>
          </p:nvSpPr>
          <p:spPr>
            <a:xfrm rot="17280000" flipH="1">
              <a:off x="1687345" y="3287516"/>
              <a:ext cx="2253701" cy="2190581"/>
            </a:xfrm>
            <a:custGeom>
              <a:avLst/>
              <a:gdLst>
                <a:gd name="connsiteX0" fmla="*/ 1 w 2235926"/>
                <a:gd name="connsiteY0" fmla="*/ 0 h 2020236"/>
                <a:gd name="connsiteX1" fmla="*/ 0 w 2235926"/>
                <a:gd name="connsiteY1" fmla="*/ 1272954 h 2020236"/>
                <a:gd name="connsiteX2" fmla="*/ 1026016 w 2235926"/>
                <a:gd name="connsiteY2" fmla="*/ 2020236 h 2020236"/>
                <a:gd name="connsiteX3" fmla="*/ 2235926 w 2235926"/>
                <a:gd name="connsiteY3" fmla="*/ 1627112 h 2020236"/>
                <a:gd name="connsiteX4" fmla="*/ 2201362 w 2235926"/>
                <a:gd name="connsiteY4" fmla="*/ 1525516 h 2020236"/>
                <a:gd name="connsiteX5" fmla="*/ 704747 w 2235926"/>
                <a:gd name="connsiteY5" fmla="*/ 117718 h 2020236"/>
                <a:gd name="connsiteX6" fmla="*/ 228016 w 2235926"/>
                <a:gd name="connsiteY6" fmla="*/ 14266 h 2020236"/>
                <a:gd name="connsiteX7" fmla="*/ 1 w 2235926"/>
                <a:gd name="connsiteY7" fmla="*/ 0 h 2020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35926" h="2020236">
                  <a:moveTo>
                    <a:pt x="1" y="0"/>
                  </a:moveTo>
                  <a:lnTo>
                    <a:pt x="0" y="1272954"/>
                  </a:lnTo>
                  <a:lnTo>
                    <a:pt x="1026016" y="2020236"/>
                  </a:lnTo>
                  <a:lnTo>
                    <a:pt x="2235926" y="1627112"/>
                  </a:lnTo>
                  <a:lnTo>
                    <a:pt x="2201362" y="1525516"/>
                  </a:lnTo>
                  <a:cubicBezTo>
                    <a:pt x="1946656" y="879962"/>
                    <a:pt x="1416306" y="348917"/>
                    <a:pt x="704747" y="117718"/>
                  </a:cubicBezTo>
                  <a:cubicBezTo>
                    <a:pt x="546622" y="66340"/>
                    <a:pt x="387034" y="32201"/>
                    <a:pt x="228016" y="14266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>
                <a:latin typeface="Tw Cen MT" panose="020B0602020104020603" pitchFamily="34" charset="0"/>
              </a:endParaRPr>
            </a:p>
          </p:txBody>
        </p:sp>
        <p:sp>
          <p:nvSpPr>
            <p:cNvPr id="36" name="Freeform: Shape 39">
              <a:extLst>
                <a:ext uri="{FF2B5EF4-FFF2-40B4-BE49-F238E27FC236}">
                  <a16:creationId xmlns:a16="http://schemas.microsoft.com/office/drawing/2014/main" id="{7D39E198-0EDE-4A2D-AE1D-0B0553334A3A}"/>
                </a:ext>
              </a:extLst>
            </p:cNvPr>
            <p:cNvSpPr/>
            <p:nvPr/>
          </p:nvSpPr>
          <p:spPr>
            <a:xfrm rot="17280000" flipH="1">
              <a:off x="4981106" y="3434223"/>
              <a:ext cx="2766633" cy="1583510"/>
            </a:xfrm>
            <a:custGeom>
              <a:avLst/>
              <a:gdLst>
                <a:gd name="connsiteX0" fmla="*/ 0 w 2744813"/>
                <a:gd name="connsiteY0" fmla="*/ 1026149 h 1460372"/>
                <a:gd name="connsiteX1" fmla="*/ 187654 w 2744813"/>
                <a:gd name="connsiteY1" fmla="*/ 1145329 h 1460372"/>
                <a:gd name="connsiteX2" fmla="*/ 634144 w 2744813"/>
                <a:gd name="connsiteY2" fmla="*/ 1341850 h 1460372"/>
                <a:gd name="connsiteX3" fmla="*/ 2672414 w 2744813"/>
                <a:gd name="connsiteY3" fmla="*/ 1082605 h 1460372"/>
                <a:gd name="connsiteX4" fmla="*/ 2744813 w 2744813"/>
                <a:gd name="connsiteY4" fmla="*/ 1031513 h 1460372"/>
                <a:gd name="connsiteX5" fmla="*/ 1995375 w 2744813"/>
                <a:gd name="connsiteY5" fmla="*/ 0 h 1460372"/>
                <a:gd name="connsiteX6" fmla="*/ 744476 w 2744813"/>
                <a:gd name="connsiteY6" fmla="*/ 1466 h 1460372"/>
                <a:gd name="connsiteX7" fmla="*/ 0 w 2744813"/>
                <a:gd name="connsiteY7" fmla="*/ 1026149 h 146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44813" h="1460372">
                  <a:moveTo>
                    <a:pt x="0" y="1026149"/>
                  </a:moveTo>
                  <a:lnTo>
                    <a:pt x="187654" y="1145329"/>
                  </a:lnTo>
                  <a:cubicBezTo>
                    <a:pt x="326844" y="1224287"/>
                    <a:pt x="476020" y="1290472"/>
                    <a:pt x="634144" y="1341850"/>
                  </a:cubicBezTo>
                  <a:cubicBezTo>
                    <a:pt x="1345704" y="1573049"/>
                    <a:pt x="2086906" y="1455157"/>
                    <a:pt x="2672414" y="1082605"/>
                  </a:cubicBezTo>
                  <a:lnTo>
                    <a:pt x="2744813" y="1031513"/>
                  </a:lnTo>
                  <a:lnTo>
                    <a:pt x="1995375" y="0"/>
                  </a:lnTo>
                  <a:lnTo>
                    <a:pt x="744476" y="1466"/>
                  </a:lnTo>
                  <a:lnTo>
                    <a:pt x="0" y="1026149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D7EC9D9-C62B-4654-BA57-C5271D8AE162}"/>
                </a:ext>
              </a:extLst>
            </p:cNvPr>
            <p:cNvSpPr/>
            <p:nvPr/>
          </p:nvSpPr>
          <p:spPr>
            <a:xfrm>
              <a:off x="2382287" y="252006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5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2F14A1E-2BC7-4174-B84E-52945857650D}"/>
                </a:ext>
              </a:extLst>
            </p:cNvPr>
            <p:cNvSpPr/>
            <p:nvPr/>
          </p:nvSpPr>
          <p:spPr>
            <a:xfrm>
              <a:off x="4723957" y="139994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1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855276A-0DC3-43DE-8D04-F0D9554286E8}"/>
                </a:ext>
              </a:extLst>
            </p:cNvPr>
            <p:cNvSpPr/>
            <p:nvPr/>
          </p:nvSpPr>
          <p:spPr>
            <a:xfrm>
              <a:off x="6624390" y="314957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E08B4AE-A2B6-464B-A05F-57B8296F9197}"/>
                </a:ext>
              </a:extLst>
            </p:cNvPr>
            <p:cNvSpPr/>
            <p:nvPr/>
          </p:nvSpPr>
          <p:spPr>
            <a:xfrm>
              <a:off x="5479237" y="5457016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3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8096465-EB63-4774-9574-C0180F657D3B}"/>
                </a:ext>
              </a:extLst>
            </p:cNvPr>
            <p:cNvSpPr/>
            <p:nvPr/>
          </p:nvSpPr>
          <p:spPr>
            <a:xfrm>
              <a:off x="2829227" y="496556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4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C99A6ED-98C7-484D-BA09-9B2F82840CAB}"/>
                </a:ext>
              </a:extLst>
            </p:cNvPr>
            <p:cNvSpPr txBox="1"/>
            <p:nvPr/>
          </p:nvSpPr>
          <p:spPr>
            <a:xfrm>
              <a:off x="4652071" y="1803549"/>
              <a:ext cx="190240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200" b="1" dirty="0">
                <a:solidFill>
                  <a:schemeClr val="bg1"/>
                </a:solidFill>
              </a:endParaRP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НИРД и иновации в предприятията </a:t>
              </a: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(30,31 %)</a:t>
              </a:r>
            </a:p>
            <a:p>
              <a:pPr algn="ctr"/>
              <a:endParaRPr lang="en-IN" sz="2000" b="1" u="sng" spc="450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70B6573-2E55-4B9E-A47A-7E680680B0EC}"/>
                </a:ext>
              </a:extLst>
            </p:cNvPr>
            <p:cNvSpPr txBox="1"/>
            <p:nvPr/>
          </p:nvSpPr>
          <p:spPr>
            <a:xfrm>
              <a:off x="5435482" y="3811831"/>
              <a:ext cx="1830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Дигитализация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(13,95 %)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145098" y="3811831"/>
              <a:ext cx="17253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Енергийна ефективност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6,97 %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92879D4-350C-4831-9B3E-23AFA8C7FCE5}"/>
                </a:ext>
              </a:extLst>
            </p:cNvPr>
            <p:cNvSpPr txBox="1"/>
            <p:nvPr/>
          </p:nvSpPr>
          <p:spPr>
            <a:xfrm>
              <a:off x="3619138" y="4795654"/>
              <a:ext cx="2033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Растеж и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конкурентоспособност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(1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7,54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%) 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668838" y="1996800"/>
              <a:ext cx="1725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Преход към кръгова икономика 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31,21 %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1269" y="1305435"/>
              <a:ext cx="834859" cy="667887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5771" y="2988576"/>
              <a:ext cx="703422" cy="952864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558" y="4501010"/>
              <a:ext cx="1082832" cy="89216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2287" y="2338477"/>
              <a:ext cx="809602" cy="809602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2567" y="5467044"/>
              <a:ext cx="748905" cy="651850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98221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13" y="25566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процедури за предоставяне на БФП, планирани за обявяване по ПКИП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927113" y="1143000"/>
            <a:ext cx="7988287" cy="5425624"/>
            <a:chOff x="1432492" y="1353747"/>
            <a:chExt cx="6726094" cy="5205229"/>
          </a:xfrm>
        </p:grpSpPr>
        <p:sp>
          <p:nvSpPr>
            <p:cNvPr id="38" name="Freeform 37"/>
            <p:cNvSpPr/>
            <p:nvPr/>
          </p:nvSpPr>
          <p:spPr>
            <a:xfrm>
              <a:off x="1437408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3576339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rgbClr val="800000">
                <a:alpha val="50000"/>
              </a:srgb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715270" y="1356852"/>
              <a:ext cx="1991320" cy="3672348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lumMod val="95000"/>
                    <a:alpha val="50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3576339" y="5167994"/>
              <a:ext cx="2438400" cy="1354111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en-US" sz="1600" kern="0" dirty="0">
                  <a:solidFill>
                    <a:prstClr val="white"/>
                  </a:solidFill>
                  <a:latin typeface="Trebuchet MS"/>
                </a:rPr>
                <a:t>1-</a:t>
              </a: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во 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2023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1432492" y="5185310"/>
              <a:ext cx="2413712" cy="1299924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4-то </a:t>
              </a: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тримесечие </a:t>
              </a: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2022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5734602" y="5185310"/>
              <a:ext cx="2423984" cy="1373666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alphaOff val="0"/>
                    <a:lumMod val="95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2-ро 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2023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91198" y="1441639"/>
              <a:ext cx="1915393" cy="3927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Внедряване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иновации в </a:t>
              </a:r>
              <a:r>
                <a:rPr lang="ru-RU" sz="1600" b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съгласно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тематичните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области на ИСИС 2021-2027</a:t>
              </a: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293.37 </a:t>
              </a:r>
              <a:r>
                <a:rPr lang="ru-RU" sz="1600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млн.лв</a:t>
              </a: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</a:t>
              </a:r>
              <a:r>
                <a:rPr lang="ru-RU" sz="1600" b="1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група</a:t>
              </a:r>
              <a:r>
                <a:rPr lang="ru-RU" sz="1600" b="1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 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и </a:t>
              </a:r>
              <a:r>
                <a:rPr lang="en-US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</a:t>
              </a:r>
              <a:r>
                <a:rPr lang="en-US" sz="1600" i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mid-caps</a:t>
              </a:r>
              <a:r>
                <a:rPr lang="bg-BG" sz="1600" i="1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от различни сектори</a:t>
              </a:r>
              <a:endParaRPr lang="ru-RU" sz="1600" i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bg-BG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47351" y="1441640"/>
              <a:ext cx="1920308" cy="3927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dk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Подобряване на производствения капацитет на МСП </a:t>
              </a: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en-US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117,5 млн. лв.</a:t>
              </a:r>
            </a:p>
            <a:p>
              <a:pPr algn="ctr"/>
              <a:endParaRPr lang="bg-BG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bg-BG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b="1" i="1" dirty="0">
                  <a:solidFill>
                    <a:schemeClr val="bg1"/>
                  </a:solidFill>
                  <a:latin typeface="+mn-lt"/>
                </a:rPr>
                <a:t>Целева група: </a:t>
              </a:r>
            </a:p>
            <a:p>
              <a:pPr algn="ctr"/>
              <a:r>
                <a:rPr lang="bg-BG" sz="1600" i="1" dirty="0">
                  <a:solidFill>
                    <a:schemeClr val="bg1"/>
                  </a:solidFill>
                  <a:latin typeface="+mn-lt"/>
                </a:rPr>
                <a:t>МСП </a:t>
              </a:r>
              <a:r>
                <a:rPr lang="bg-BG" sz="1600" i="1" dirty="0">
                  <a:solidFill>
                    <a:schemeClr val="bg1"/>
                  </a:solidFill>
                  <a:latin typeface="+mn-lt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bg-BG" sz="1600" i="1" dirty="0">
                  <a:solidFill>
                    <a:schemeClr val="bg1"/>
                  </a:solidFill>
                  <a:latin typeface="+mn-lt"/>
                </a:rPr>
                <a:t> семейни предприятия, предприятия от творческите индустрии и занаятите</a:t>
              </a:r>
            </a:p>
            <a:p>
              <a:endParaRPr lang="bg-BG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32492" y="1428214"/>
              <a:ext cx="1920308" cy="3705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Разработване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иновации в </a:t>
              </a: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съгласно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тематичните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области на ИСИС 2021-2027</a:t>
              </a:r>
            </a:p>
            <a:p>
              <a:pPr lvl="0" algn="ctr" eaLnBrk="1" fontAlgn="auto" hangingPunct="1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127 млн. </a:t>
              </a:r>
              <a:r>
                <a:rPr lang="ru-RU" sz="1600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лв</a:t>
              </a:r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endParaRPr lang="en-US" sz="16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err="1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</a:t>
              </a:r>
              <a:r>
                <a:rPr lang="ru-RU" sz="1600" b="1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група</a:t>
              </a:r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и </a:t>
              </a:r>
              <a:r>
                <a:rPr lang="en-US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</a:t>
              </a:r>
              <a:r>
                <a:rPr lang="en-US" sz="1600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mid-caps</a:t>
              </a:r>
              <a:r>
                <a:rPr lang="bg-BG" sz="1600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от различни сектори</a:t>
              </a:r>
              <a:r>
                <a:rPr lang="en-US" sz="1600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</a:t>
              </a:r>
              <a:r>
                <a:rPr lang="bg-BG" sz="1600" i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bg-BG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вкл. в сътрудничество с голямо предприятие </a:t>
              </a:r>
              <a:endParaRPr lang="ru-RU" sz="1600" i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1495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660"/>
            <a:ext cx="84582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Процедури за предоставяне на БФП по ПКИП</a:t>
            </a:r>
            <a:b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Очакван обхват на подкрепата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960563" y="1239332"/>
            <a:ext cx="7623944" cy="5016758"/>
            <a:chOff x="1432491" y="1153748"/>
            <a:chExt cx="6339493" cy="4812972"/>
          </a:xfrm>
        </p:grpSpPr>
        <p:sp>
          <p:nvSpPr>
            <p:cNvPr id="38" name="Freeform 37"/>
            <p:cNvSpPr/>
            <p:nvPr/>
          </p:nvSpPr>
          <p:spPr>
            <a:xfrm>
              <a:off x="1432492" y="1353747"/>
              <a:ext cx="2067249" cy="4459385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10817" y="4020404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3645745" y="1353747"/>
              <a:ext cx="1923522" cy="4459385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rgbClr val="800000">
                <a:alpha val="50000"/>
              </a:srgb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715272" y="1326459"/>
              <a:ext cx="2056712" cy="448667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lumMod val="95000"/>
                    <a:alpha val="50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15271" y="1353747"/>
              <a:ext cx="2015300" cy="4384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Внедряване</a:t>
              </a:r>
              <a:r>
                <a:rPr lang="ru-RU" sz="1600" b="1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иновации в </a:t>
              </a:r>
              <a:r>
                <a:rPr lang="bg-BG" sz="1600" b="1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 съгласно тематичните области на ИСИС 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2021-2027</a:t>
              </a:r>
              <a:endParaRPr lang="en-US" sz="16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bg-BG" sz="15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Подкрепа </a:t>
              </a:r>
              <a:r>
                <a:rPr lang="bg-BG" sz="1500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 въвеждане на </a:t>
              </a:r>
              <a:r>
                <a:rPr lang="bg-BG" sz="1500" b="1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продуктови иновации или иновации в бизнес процеси</a:t>
              </a:r>
              <a:r>
                <a:rPr lang="bg-BG" sz="1500" dirty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вкл. в области „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Медицински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и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лечебен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туризъм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с акцент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върху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възможностите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за персонализация (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немасов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а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персонален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туризъм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”, ИКТ подходи в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рекреативни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индустрии, </a:t>
              </a:r>
              <a:r>
                <a:rPr lang="ru-RU" sz="1500" dirty="0" err="1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туризъм</a:t>
              </a:r>
              <a:r>
                <a:rPr lang="ru-RU" sz="15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др</a:t>
              </a:r>
              <a:r>
                <a:rPr lang="ru-RU" sz="1500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47351" y="1441640"/>
              <a:ext cx="1865293" cy="4222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Подобряване на производствения капацитет на семейни предприятия, предприятия от творческите индустрии и занаятите </a:t>
              </a: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en-US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r>
                <a:rPr lang="bg-BG" sz="15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Придобиване на машини, съоръжения, оборудване и софтуер, </a:t>
              </a:r>
              <a:r>
                <a:rPr lang="bg-BG" sz="15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свързани с подобряване на производствените процеси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32491" y="1153748"/>
              <a:ext cx="2156630" cy="4812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1600" b="1" dirty="0" smtClean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Разработване </a:t>
              </a:r>
              <a:r>
                <a:rPr lang="bg-BG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 иновации в предприятията съгласно тематичните области на 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ИСИС 2021-2027</a:t>
              </a:r>
            </a:p>
            <a:p>
              <a:pPr lvl="0" eaLnBrk="1" fontAlgn="auto" hangingPunct="1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bg-BG" sz="1500" dirty="0" smtClean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Подкрепа </a:t>
              </a:r>
              <a:r>
                <a:rPr lang="bg-BG" sz="1500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за </a:t>
              </a:r>
              <a:r>
                <a:rPr lang="bg-BG" sz="15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вътрешна за предприятието</a:t>
              </a:r>
              <a:r>
                <a:rPr lang="en-US" sz="15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1500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(in-house) </a:t>
              </a:r>
              <a:r>
                <a:rPr lang="bg-BG" sz="15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развойна дейност/иновации</a:t>
              </a:r>
              <a:r>
                <a:rPr lang="bg-BG" sz="1500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вкл. в </a:t>
              </a:r>
              <a:r>
                <a:rPr lang="bg-BG" sz="1500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области </a:t>
              </a:r>
              <a:r>
                <a:rPr lang="ru-RU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„</a:t>
              </a:r>
              <a:r>
                <a:rPr lang="ru-RU" sz="1500" b="1" dirty="0" err="1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Медицински</a:t>
              </a:r>
              <a:r>
                <a:rPr lang="ru-RU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 </a:t>
              </a:r>
              <a:r>
                <a:rPr lang="ru-RU" sz="1500" b="1" dirty="0" err="1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лечебен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b="1" dirty="0" err="1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туризъм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с акцент </a:t>
              </a:r>
              <a:r>
                <a:rPr lang="ru-RU" sz="1500" b="1" dirty="0" err="1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върху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b="1" dirty="0" err="1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възможностите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за персонализация (</a:t>
              </a:r>
              <a:r>
                <a:rPr lang="ru-RU" sz="1500" b="1" dirty="0" err="1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немасов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а </a:t>
              </a:r>
              <a:r>
                <a:rPr lang="ru-RU" sz="1500" b="1" dirty="0" err="1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персонален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b="1" dirty="0" err="1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туризъм</a:t>
              </a:r>
              <a:r>
                <a:rPr lang="en-US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”, </a:t>
              </a:r>
              <a:r>
                <a:rPr lang="ru-RU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ИКТ 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подходи в </a:t>
              </a:r>
              <a:r>
                <a:rPr lang="ru-RU" sz="1500" b="1" dirty="0" err="1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рекреативни</a:t>
              </a:r>
              <a:r>
                <a:rPr lang="ru-RU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500" b="1" dirty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индустрии</a:t>
              </a:r>
              <a:r>
                <a:rPr lang="ru-RU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500" b="1" dirty="0" err="1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туризъм</a:t>
              </a:r>
              <a:r>
                <a:rPr lang="en-US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bg-BG" sz="1500" b="1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др.</a:t>
              </a:r>
              <a:endParaRPr lang="ru-RU" sz="15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0592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660"/>
            <a:ext cx="8229600" cy="1115940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Подкрепа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финансови инструменти по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 в областта на дигитализацията на предприятията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bg-BG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53390" y="1158555"/>
            <a:ext cx="7533410" cy="5089845"/>
            <a:chOff x="3505011" y="1248463"/>
            <a:chExt cx="5444121" cy="488308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Freeform 5"/>
            <p:cNvSpPr/>
            <p:nvPr/>
          </p:nvSpPr>
          <p:spPr>
            <a:xfrm>
              <a:off x="3505011" y="1248463"/>
              <a:ext cx="5444121" cy="4883088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05011" y="1613856"/>
              <a:ext cx="5389054" cy="451769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>
                <a:defRPr/>
              </a:pPr>
              <a:r>
                <a:rPr lang="ru-RU" b="1" kern="0" dirty="0" err="1">
                  <a:latin typeface="Trebuchet MS"/>
                </a:rPr>
                <a:t>Дългови</a:t>
              </a:r>
              <a:r>
                <a:rPr lang="ru-RU" b="1" kern="0" dirty="0">
                  <a:latin typeface="Trebuchet MS"/>
                </a:rPr>
                <a:t> </a:t>
              </a:r>
              <a:r>
                <a:rPr lang="ru-RU" b="1" kern="0" dirty="0" err="1">
                  <a:latin typeface="Trebuchet MS"/>
                </a:rPr>
                <a:t>инструменти</a:t>
              </a:r>
              <a:r>
                <a:rPr lang="ru-RU" b="1" kern="0" dirty="0">
                  <a:latin typeface="Trebuchet MS"/>
                </a:rPr>
                <a:t> (</a:t>
              </a:r>
              <a:r>
                <a:rPr lang="ru-RU" b="1" kern="0" dirty="0" err="1">
                  <a:latin typeface="Trebuchet MS"/>
                </a:rPr>
                <a:t>гаранция</a:t>
              </a:r>
              <a:r>
                <a:rPr lang="ru-RU" b="1" kern="0" dirty="0">
                  <a:latin typeface="Trebuchet MS"/>
                </a:rPr>
                <a:t> или инструмент за </a:t>
              </a:r>
              <a:r>
                <a:rPr lang="ru-RU" b="1" kern="0" dirty="0" err="1">
                  <a:latin typeface="Trebuchet MS"/>
                </a:rPr>
                <a:t>споделяне</a:t>
              </a:r>
              <a:r>
                <a:rPr lang="ru-RU" b="1" kern="0" dirty="0">
                  <a:latin typeface="Trebuchet MS"/>
                </a:rPr>
                <a:t> на риска) за </a:t>
              </a:r>
              <a:r>
                <a:rPr lang="ru-RU" b="1" kern="0" dirty="0" err="1">
                  <a:latin typeface="Trebuchet MS"/>
                </a:rPr>
                <a:t>изпълнение</a:t>
              </a:r>
              <a:r>
                <a:rPr lang="ru-RU" b="1" kern="0" dirty="0">
                  <a:latin typeface="Trebuchet MS"/>
                </a:rPr>
                <a:t> на </a:t>
              </a:r>
              <a:r>
                <a:rPr lang="ru-RU" b="1" kern="0" dirty="0" err="1">
                  <a:latin typeface="Trebuchet MS"/>
                </a:rPr>
                <a:t>проекти</a:t>
              </a:r>
              <a:r>
                <a:rPr lang="ru-RU" b="1" kern="0" dirty="0">
                  <a:latin typeface="Trebuchet MS"/>
                </a:rPr>
                <a:t> в </a:t>
              </a:r>
              <a:r>
                <a:rPr lang="ru-RU" b="1" kern="0" dirty="0" err="1">
                  <a:latin typeface="Trebuchet MS"/>
                </a:rPr>
                <a:t>областта</a:t>
              </a:r>
              <a:r>
                <a:rPr lang="ru-RU" b="1" kern="0" dirty="0">
                  <a:latin typeface="Trebuchet MS"/>
                </a:rPr>
                <a:t> на Индустрия </a:t>
              </a:r>
              <a:r>
                <a:rPr lang="ru-RU" b="1" kern="0" dirty="0" smtClean="0">
                  <a:latin typeface="Trebuchet MS"/>
                </a:rPr>
                <a:t>4.0</a:t>
              </a:r>
              <a:endParaRPr lang="bg-BG" b="1" kern="0" dirty="0">
                <a:latin typeface="Trebuchet MS"/>
              </a:endParaRPr>
            </a:p>
            <a:p>
              <a:r>
                <a:rPr lang="ru-RU" sz="1600" b="1" dirty="0" err="1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</a:t>
              </a:r>
              <a:r>
                <a:rPr lang="ru-RU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група</a:t>
              </a:r>
              <a:r>
                <a:rPr lang="ru-RU" sz="1600" b="1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  <a:p>
              <a:r>
                <a:rPr lang="ru-RU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- МСП и </a:t>
              </a:r>
              <a:r>
                <a:rPr lang="en-US" sz="1600" b="1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mid-caps </a:t>
              </a:r>
              <a:r>
                <a:rPr lang="bg-BG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 </a:t>
              </a:r>
              <a:r>
                <a:rPr lang="en-US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mid-caps</a:t>
              </a:r>
              <a:r>
                <a:rPr lang="bg-BG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от </a:t>
              </a:r>
              <a:r>
                <a:rPr lang="ru-RU" sz="1600" b="1" dirty="0" err="1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различни</a:t>
              </a:r>
              <a:r>
                <a:rPr lang="ru-RU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сектори</a:t>
              </a:r>
              <a:r>
                <a:rPr lang="ru-RU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</a:t>
              </a:r>
              <a:r>
                <a:rPr lang="ru-RU" sz="1600" b="1" dirty="0" err="1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икономиката</a:t>
              </a:r>
              <a:r>
                <a:rPr lang="ru-RU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600" b="1" dirty="0" smtClean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вкл. </a:t>
              </a:r>
              <a:r>
                <a:rPr lang="ru-RU" sz="1600" b="1" dirty="0" err="1" smtClean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Туризъм</a:t>
              </a:r>
              <a:endParaRPr lang="ru-RU" sz="16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ru-RU" sz="1600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ru-RU" sz="1600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ru-RU" sz="1600" dirty="0" err="1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Насърчаване</a:t>
              </a:r>
              <a:r>
                <a:rPr lang="ru-RU" sz="1600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въвеждането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технологии от Индустрия 4.0 в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индустриален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"Интернет на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нещата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“ (</a:t>
              </a:r>
              <a:r>
                <a:rPr lang="en-US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Industrial Internet of Things – </a:t>
              </a:r>
              <a:r>
                <a:rPr lang="en-US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IioT</a:t>
              </a:r>
              <a:r>
                <a:rPr lang="en-US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),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симулации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добавена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виртуална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реалност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</a:t>
              </a:r>
              <a:r>
                <a:rPr lang="en-US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VR/AR),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автономни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роботи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облачни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технологии (</a:t>
              </a:r>
              <a:r>
                <a:rPr lang="en-US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Cloud computing),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триизмерно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адитивно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отпечатване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(3</a:t>
              </a:r>
              <a:r>
                <a:rPr lang="en-US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 printing), </a:t>
              </a:r>
              <a:endParaRPr lang="ru-RU" sz="1600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ru-RU" sz="1600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/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Предвижда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се комбинация на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подкрепа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чрез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финансови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инструменти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с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безвъзмездна</a:t>
              </a:r>
              <a:r>
                <a:rPr lang="ru-RU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dirty="0" err="1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помощ</a:t>
              </a:r>
              <a:endParaRPr lang="ru-RU" sz="1600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bg-BG" sz="1600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bg-BG" sz="1600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Наличен ресурс: </a:t>
              </a:r>
              <a:r>
                <a:rPr lang="en-US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196,3</a:t>
              </a:r>
              <a:r>
                <a:rPr lang="bg-BG" sz="1600" b="1" dirty="0" smtClean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bg-BG" sz="1600" b="1" dirty="0"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млн. лв.</a:t>
              </a:r>
              <a:endParaRPr lang="bg-BG" sz="1600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255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660"/>
            <a:ext cx="8229600" cy="1115940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Подкрепа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финансови инструменти по ПКИП в областта на зеления преход</a:t>
            </a:r>
            <a:b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bg-BG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1054" y="1143000"/>
            <a:ext cx="8520545" cy="5802090"/>
            <a:chOff x="1432492" y="1244319"/>
            <a:chExt cx="6477186" cy="5422078"/>
          </a:xfrm>
        </p:grpSpPr>
        <p:sp>
          <p:nvSpPr>
            <p:cNvPr id="4" name="Freeform 3"/>
            <p:cNvSpPr/>
            <p:nvPr/>
          </p:nvSpPr>
          <p:spPr>
            <a:xfrm>
              <a:off x="1432492" y="1245140"/>
              <a:ext cx="3028683" cy="5263536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10817" y="4020404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rgbClr val="007A37"/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4768236" y="1244319"/>
              <a:ext cx="3141442" cy="5264357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rgbClr val="007A37"/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25406" y="1302312"/>
              <a:ext cx="3027101" cy="5364085"/>
            </a:xfrm>
            <a:prstGeom prst="rect">
              <a:avLst/>
            </a:prstGeom>
            <a:solidFill>
              <a:srgbClr val="007A37"/>
            </a:solidFill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Дългови инструменти за 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енергийна ефективност и възобновяеми източници в комбинация с БФП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bg-BG" sz="20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bg-BG" sz="15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 група: </a:t>
              </a:r>
              <a:r>
                <a:rPr lang="bg-BG" sz="15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</a:t>
              </a:r>
              <a:r>
                <a:rPr lang="en-GB" sz="15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bg-BG" sz="15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 големи предприятия от всички </a:t>
              </a:r>
              <a:r>
                <a:rPr lang="bg-BG" sz="1500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сектори</a:t>
              </a:r>
              <a:r>
                <a:rPr lang="bg-BG" sz="1500" dirty="0" smtClean="0">
                  <a:solidFill>
                    <a:schemeClr val="accent5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 вкл. Туризъм</a:t>
              </a:r>
              <a:endParaRPr lang="bg-BG" sz="1500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bg-BG" sz="15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bg-BG" sz="15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Подкрепа</a:t>
              </a:r>
              <a:r>
                <a:rPr lang="bg-BG" sz="15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за: </a:t>
              </a:r>
            </a:p>
            <a:p>
              <a:endParaRPr lang="bg-BG" sz="5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bg-BG" sz="14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Изпълнение на мерки за </a:t>
              </a:r>
              <a:r>
                <a:rPr lang="bg-BG" sz="14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енергийна ефективност в предприятията въз основа на препоръки от енергиен одит</a:t>
              </a:r>
              <a:r>
                <a:rPr lang="bg-BG" sz="14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</a:t>
              </a:r>
            </a:p>
            <a:p>
              <a:pPr marL="285750" indent="-285750">
                <a:buFontTx/>
                <a:buChar char="-"/>
              </a:pPr>
              <a:r>
                <a:rPr lang="bg-BG" sz="14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Въвеждане и сертифициране на системи за енергиен мениджмънт </a:t>
              </a:r>
              <a:r>
                <a:rPr lang="bg-BG" sz="14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 </a:t>
              </a:r>
              <a:r>
                <a:rPr lang="bg-BG" sz="14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мониторинг и контрол на енергопотреблението</a:t>
              </a:r>
              <a:r>
                <a:rPr lang="bg-BG" sz="14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; </a:t>
              </a:r>
            </a:p>
            <a:p>
              <a:pPr marL="285750" indent="-285750">
                <a:buFontTx/>
                <a:buChar char="-"/>
              </a:pPr>
              <a:r>
                <a:rPr lang="bg-BG" sz="14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Стимулиране на предприятията да ползват енергия, произведена от възобновяеми източници за собствено потребление.</a:t>
              </a:r>
            </a:p>
            <a:p>
              <a:pPr marL="285750" indent="-285750">
                <a:buFontTx/>
                <a:buChar char="-"/>
              </a:pPr>
              <a:endParaRPr lang="bg-BG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bg-BG" sz="14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Наличен ресурс: 260,6 млн. лв.</a:t>
              </a:r>
            </a:p>
            <a:p>
              <a:endParaRPr lang="bg-BG" sz="15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95848" y="1143000"/>
            <a:ext cx="387135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Дългови инструменти за 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кръгова икономика в комбинация с </a:t>
            </a:r>
            <a:r>
              <a:rPr lang="bg-BG" sz="1600" b="1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БФП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bg-BG" sz="1600" b="1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bg-BG" sz="1500" b="1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Целева </a:t>
            </a:r>
            <a:r>
              <a:rPr lang="bg-BG" sz="15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група: </a:t>
            </a:r>
            <a:r>
              <a:rPr lang="bg-BG" sz="1500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МСП, </a:t>
            </a:r>
            <a:r>
              <a:rPr lang="en-US" sz="15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 mid-caps </a:t>
            </a:r>
            <a:r>
              <a:rPr lang="ru-RU" sz="15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en-US" sz="15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mid-caps </a:t>
            </a:r>
            <a:r>
              <a:rPr lang="bg-BG" sz="15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всички </a:t>
            </a:r>
            <a:r>
              <a:rPr lang="bg-BG" sz="1500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сектори, </a:t>
            </a:r>
            <a:r>
              <a:rPr lang="bg-BG" sz="1500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вкл. Туризъм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bg-BG" sz="1500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bg-BG" sz="15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Подкрепа</a:t>
            </a:r>
            <a:r>
              <a:rPr lang="bg-BG" sz="15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за: </a:t>
            </a:r>
          </a:p>
          <a:p>
            <a:pPr lvl="0"/>
            <a:endParaRPr lang="bg-BG" sz="500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bg-BG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По-ефективно използване на ресурсите;</a:t>
            </a:r>
          </a:p>
          <a:p>
            <a:pPr marL="285750" lvl="0" indent="-285750">
              <a:buFontTx/>
              <a:buChar char="-"/>
            </a:pPr>
            <a:r>
              <a:rPr lang="ru-RU" sz="1400" b="1" dirty="0" err="1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Възможност</a:t>
            </a:r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поправка, повторна </a:t>
            </a:r>
            <a:r>
              <a:rPr lang="ru-RU" sz="1400" b="1" dirty="0" err="1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употреба</a:t>
            </a:r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или </a:t>
            </a:r>
            <a:r>
              <a:rPr lang="ru-RU" sz="1400" b="1" dirty="0" err="1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рециклиране</a:t>
            </a:r>
            <a:r>
              <a:rPr lang="bg-BG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</a:p>
          <a:p>
            <a:pPr marL="285750" lvl="0" indent="-285750">
              <a:buFontTx/>
              <a:buChar char="-"/>
            </a:pPr>
            <a:r>
              <a:rPr lang="bg-BG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Подобряване управлението на отпадъците;</a:t>
            </a:r>
          </a:p>
          <a:p>
            <a:pPr marL="285750" lvl="0" indent="-285750">
              <a:buFontTx/>
              <a:buChar char="-"/>
            </a:pPr>
            <a:r>
              <a:rPr lang="ru-RU" sz="1400" dirty="0" err="1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Разработване</a:t>
            </a:r>
            <a:r>
              <a:rPr lang="ru-RU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400" dirty="0" err="1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продукти</a:t>
            </a:r>
            <a:r>
              <a:rPr lang="ru-RU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увеличена </a:t>
            </a:r>
            <a:r>
              <a:rPr lang="ru-RU" sz="1400" dirty="0" err="1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трайност</a:t>
            </a:r>
            <a:endParaRPr lang="bg-BG" sz="1400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bg-BG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Стимулиране на предприятията да ползват енергия, произведена от възобновяеми източници за собствено потребление.</a:t>
            </a:r>
          </a:p>
          <a:p>
            <a:pPr lvl="0"/>
            <a:endParaRPr lang="bg-BG" sz="1400" dirty="0">
              <a:solidFill>
                <a:schemeClr val="bg1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bg-BG" sz="1400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Наличен ресурс: 304 млн. лв</a:t>
            </a:r>
            <a:r>
              <a:rPr lang="bg-BG" sz="1400" dirty="0">
                <a:solidFill>
                  <a:srgbClr val="FF0000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3196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1816" cy="980728"/>
          </a:xfrm>
        </p:spPr>
        <p:txBody>
          <a:bodyPr anchor="ctr">
            <a:normAutofit fontScale="9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Научни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изследвания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иновации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дигитализация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интелигентна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трансформация “ 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295400" y="1676400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6764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Финансиране: 2 138 594 711 лева </a:t>
            </a:r>
          </a:p>
          <a:p>
            <a:pPr algn="ctr"/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1 731 907 023 лв. от ЕФРР и 406 687 686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национално съфинансиране </a:t>
            </a:r>
          </a:p>
          <a:p>
            <a:pPr algn="ctr"/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8385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710168" y="2860733"/>
            <a:ext cx="1873704" cy="1741737"/>
            <a:chOff x="5250000" y="2756298"/>
            <a:chExt cx="1728000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50000" y="2756298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472705" y="3244484"/>
              <a:ext cx="1284063" cy="885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bg-BG" sz="2000" b="1" dirty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ПНИИДИТ</a:t>
              </a:r>
            </a:p>
            <a:p>
              <a:pPr algn="ctr"/>
              <a:r>
                <a:rPr lang="bg-BG" sz="1600" b="1" dirty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2.14 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</p:grp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4923328" y="987997"/>
            <a:ext cx="1716879" cy="2851420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674458" y="3296878"/>
            <a:ext cx="2340054" cy="2282338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002888" y="3503034"/>
            <a:ext cx="2766633" cy="1583510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69864" y="4037993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D7EC9D9-C62B-4654-BA57-C5271D8AE162}"/>
              </a:ext>
            </a:extLst>
          </p:cNvPr>
          <p:cNvSpPr/>
          <p:nvPr/>
        </p:nvSpPr>
        <p:spPr>
          <a:xfrm>
            <a:off x="2382287" y="252006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5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2F14A1E-2BC7-4174-B84E-52945857650D}"/>
              </a:ext>
            </a:extLst>
          </p:cNvPr>
          <p:cNvSpPr/>
          <p:nvPr/>
        </p:nvSpPr>
        <p:spPr>
          <a:xfrm>
            <a:off x="4723957" y="139994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1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855276A-0DC3-43DE-8D04-F0D9554286E8}"/>
              </a:ext>
            </a:extLst>
          </p:cNvPr>
          <p:cNvSpPr/>
          <p:nvPr/>
        </p:nvSpPr>
        <p:spPr>
          <a:xfrm>
            <a:off x="6622842" y="3206673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2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E08B4AE-A2B6-464B-A05F-57B8296F9197}"/>
              </a:ext>
            </a:extLst>
          </p:cNvPr>
          <p:cNvSpPr/>
          <p:nvPr/>
        </p:nvSpPr>
        <p:spPr>
          <a:xfrm>
            <a:off x="5479237" y="5457016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3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8096465-EB63-4774-9574-C0180F657D3B}"/>
              </a:ext>
            </a:extLst>
          </p:cNvPr>
          <p:cNvSpPr/>
          <p:nvPr/>
        </p:nvSpPr>
        <p:spPr>
          <a:xfrm>
            <a:off x="2829227" y="4965567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4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652071" y="1676400"/>
            <a:ext cx="1902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chemeClr val="bg1"/>
              </a:solidFill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Капацитет за научни изследвания и иновации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  <a:latin typeface="+mn-lt"/>
              </a:rPr>
              <a:t>(19.37%)</a:t>
            </a:r>
            <a:endParaRPr lang="en-IN" sz="1200" b="1" u="sn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471056" y="3581400"/>
            <a:ext cx="1830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Дигитализация в публичния сектор и </a:t>
            </a:r>
            <a:endParaRPr 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lvl="0"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в полза на обществото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</a:rPr>
              <a:t>(29.7%)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04986" y="3777265"/>
            <a:ext cx="184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Европейска интеграция и интернационализация 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(21.6%)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619138" y="4795654"/>
            <a:ext cx="2033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Трансфер на технологии и комерсиализация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</a:rPr>
              <a:t>(25.09%)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784471" y="1676400"/>
            <a:ext cx="1725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Повишаване на капацитета в областите на интелигентна специализация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(1.89%)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58" y="4501010"/>
            <a:ext cx="1082832" cy="892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287" y="2338477"/>
            <a:ext cx="809602" cy="8096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67" y="5467044"/>
            <a:ext cx="748905" cy="6518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38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156" y="201351"/>
            <a:ext cx="7920880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Инструменти в подкрепа на иновациите и конкурентоспособността от 2022 г.</a:t>
            </a: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1887658" y="587089"/>
            <a:ext cx="2702664" cy="282845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5013664" y="529330"/>
            <a:ext cx="2055681" cy="3690291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049583" y="3204800"/>
            <a:ext cx="2622771" cy="2835037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19A931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883261" y="4061276"/>
            <a:ext cx="2015208" cy="3698937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465846" y="2849030"/>
            <a:ext cx="2581656" cy="2026965"/>
            <a:chOff x="5239306" y="2783327"/>
            <a:chExt cx="1839677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39306" y="2783327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253614" y="2948374"/>
              <a:ext cx="1825369" cy="1206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32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bg-BG" b="1" dirty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Министерство на иновациите и растежа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6 956.15 </a:t>
              </a:r>
              <a:r>
                <a:rPr lang="bg-BG" sz="1600" b="1" dirty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281752" y="3569476"/>
            <a:ext cx="3200306" cy="2089321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553263" y="1309680"/>
            <a:ext cx="24620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„Конкурентоспособност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 иновации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в предприятията“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ПКИП </a:t>
            </a:r>
          </a:p>
          <a:p>
            <a:pPr algn="ctr">
              <a:spcBef>
                <a:spcPts val="0"/>
              </a:spcBef>
            </a:pPr>
            <a:endParaRPr lang="ru-RU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2 932</a:t>
            </a: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,95</a:t>
            </a: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млн.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лв.</a:t>
            </a: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777550" y="3498119"/>
            <a:ext cx="2368759" cy="2369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научни изследвания,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иновации и дигитализация за интелигентна трансформация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 г.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</a:t>
            </a: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ПНИИДИТ</a:t>
            </a:r>
          </a:p>
          <a:p>
            <a:pPr algn="ctr">
              <a:spcBef>
                <a:spcPts val="0"/>
              </a:spcBef>
            </a:pPr>
            <a:endParaRPr lang="ru-RU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6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2 138, 59 </a:t>
            </a:r>
            <a:r>
              <a:rPr lang="ru-RU" alt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млн. лв.</a:t>
            </a: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1253032" y="3862514"/>
            <a:ext cx="22328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 развитие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на индустриални зони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и паркове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AttractInvestBG,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      416,5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 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426912" y="5393234"/>
            <a:ext cx="2631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икономическа трансформация,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1 349, 55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35894" y="1503154"/>
            <a:ext cx="25583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ускоряване на икономическото възстановяване и трансформация чрез наука и иновации, ПВУ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118,56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млн.‬‬ лв.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24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7340"/>
            <a:ext cx="8981004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ПНИИДИТ: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Планирана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мярка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която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може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 се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възползват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предприятията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сектор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Туризъм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1371600" y="1339983"/>
            <a:ext cx="7239000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lvl="0" algn="ctr"/>
            <a:endParaRPr lang="bg-BG" dirty="0" smtClean="0">
              <a:solidFill>
                <a:srgbClr val="8D5397"/>
              </a:solidFill>
            </a:endParaRPr>
          </a:p>
          <a:p>
            <a:pPr lvl="0"/>
            <a:endParaRPr lang="bg-BG" dirty="0" smtClean="0">
              <a:solidFill>
                <a:srgbClr val="8D5397"/>
              </a:solidFill>
            </a:endParaRPr>
          </a:p>
          <a:p>
            <a:pPr lvl="0"/>
            <a:endParaRPr lang="bg-BG" sz="1600" dirty="0" smtClean="0">
              <a:solidFill>
                <a:srgbClr val="8D5397"/>
              </a:solidFill>
            </a:endParaRPr>
          </a:p>
          <a:p>
            <a:pPr lvl="0"/>
            <a:endParaRPr lang="bg-BG" sz="1600" dirty="0">
              <a:solidFill>
                <a:srgbClr val="8D5397"/>
              </a:solidFill>
            </a:endParaRPr>
          </a:p>
          <a:p>
            <a:pPr lvl="0"/>
            <a:endParaRPr lang="bg-BG" sz="1600" dirty="0" smtClean="0">
              <a:solidFill>
                <a:srgbClr val="8D5397"/>
              </a:solidFill>
            </a:endParaRPr>
          </a:p>
          <a:p>
            <a:pPr lvl="0"/>
            <a:endParaRPr lang="ru-RU" sz="1600" dirty="0" smtClean="0">
              <a:solidFill>
                <a:srgbClr val="8D5397"/>
              </a:solidFill>
            </a:endParaRPr>
          </a:p>
          <a:p>
            <a:pPr lvl="0"/>
            <a:r>
              <a:rPr lang="ru-RU" sz="1600" dirty="0" err="1" smtClean="0">
                <a:solidFill>
                  <a:srgbClr val="8D5397"/>
                </a:solidFill>
              </a:rPr>
              <a:t>Основна</a:t>
            </a:r>
            <a:r>
              <a:rPr lang="ru-RU" sz="1600" dirty="0" smtClean="0">
                <a:solidFill>
                  <a:srgbClr val="8D5397"/>
                </a:solidFill>
              </a:rPr>
              <a:t> цел: да се </a:t>
            </a:r>
            <a:r>
              <a:rPr lang="ru-RU" sz="1600" dirty="0" err="1">
                <a:solidFill>
                  <a:srgbClr val="8D5397"/>
                </a:solidFill>
              </a:rPr>
              <a:t>насърчи</a:t>
            </a:r>
            <a:r>
              <a:rPr lang="ru-RU" sz="1600" dirty="0">
                <a:solidFill>
                  <a:srgbClr val="8D5397"/>
                </a:solidFill>
              </a:rPr>
              <a:t> бизнеса за </a:t>
            </a:r>
            <a:r>
              <a:rPr lang="ru-RU" sz="1600" dirty="0" err="1">
                <a:solidFill>
                  <a:srgbClr val="8D5397"/>
                </a:solidFill>
              </a:rPr>
              <a:t>по-широко</a:t>
            </a:r>
            <a:r>
              <a:rPr lang="ru-RU" sz="1600" dirty="0">
                <a:solidFill>
                  <a:srgbClr val="8D5397"/>
                </a:solidFill>
              </a:rPr>
              <a:t> </a:t>
            </a:r>
            <a:r>
              <a:rPr lang="ru-RU" sz="1600" dirty="0" err="1">
                <a:solidFill>
                  <a:srgbClr val="8D5397"/>
                </a:solidFill>
              </a:rPr>
              <a:t>използване</a:t>
            </a:r>
            <a:r>
              <a:rPr lang="ru-RU" sz="1600" dirty="0">
                <a:solidFill>
                  <a:srgbClr val="8D5397"/>
                </a:solidFill>
              </a:rPr>
              <a:t> на </a:t>
            </a:r>
            <a:r>
              <a:rPr lang="ru-RU" sz="1600" dirty="0" err="1">
                <a:solidFill>
                  <a:srgbClr val="8D5397"/>
                </a:solidFill>
              </a:rPr>
              <a:t>капацитета</a:t>
            </a:r>
            <a:r>
              <a:rPr lang="ru-RU" sz="1600" dirty="0">
                <a:solidFill>
                  <a:srgbClr val="8D5397"/>
                </a:solidFill>
              </a:rPr>
              <a:t> на </a:t>
            </a:r>
            <a:r>
              <a:rPr lang="ru-RU" sz="1600" dirty="0" err="1">
                <a:solidFill>
                  <a:srgbClr val="8D5397"/>
                </a:solidFill>
              </a:rPr>
              <a:t>научните</a:t>
            </a:r>
            <a:r>
              <a:rPr lang="ru-RU" sz="1600" dirty="0">
                <a:solidFill>
                  <a:srgbClr val="8D5397"/>
                </a:solidFill>
              </a:rPr>
              <a:t> организации в </a:t>
            </a:r>
            <a:r>
              <a:rPr lang="ru-RU" sz="1600" dirty="0" err="1">
                <a:solidFill>
                  <a:srgbClr val="8D5397"/>
                </a:solidFill>
              </a:rPr>
              <a:t>процесите</a:t>
            </a:r>
            <a:r>
              <a:rPr lang="ru-RU" sz="1600" dirty="0">
                <a:solidFill>
                  <a:srgbClr val="8D5397"/>
                </a:solidFill>
              </a:rPr>
              <a:t> на </a:t>
            </a:r>
            <a:r>
              <a:rPr lang="ru-RU" sz="1600" dirty="0" err="1">
                <a:solidFill>
                  <a:srgbClr val="8D5397"/>
                </a:solidFill>
              </a:rPr>
              <a:t>въвеждане</a:t>
            </a:r>
            <a:r>
              <a:rPr lang="ru-RU" sz="1600" dirty="0">
                <a:solidFill>
                  <a:srgbClr val="8D5397"/>
                </a:solidFill>
              </a:rPr>
              <a:t> на </a:t>
            </a:r>
            <a:r>
              <a:rPr lang="ru-RU" sz="1600" dirty="0" err="1">
                <a:solidFill>
                  <a:srgbClr val="8D5397"/>
                </a:solidFill>
              </a:rPr>
              <a:t>иновативни</a:t>
            </a:r>
            <a:r>
              <a:rPr lang="ru-RU" sz="1600" dirty="0">
                <a:solidFill>
                  <a:srgbClr val="8D5397"/>
                </a:solidFill>
              </a:rPr>
              <a:t> решения, в </a:t>
            </a:r>
            <a:r>
              <a:rPr lang="ru-RU" sz="1600" dirty="0" err="1">
                <a:solidFill>
                  <a:srgbClr val="8D5397"/>
                </a:solidFill>
              </a:rPr>
              <a:t>решаването</a:t>
            </a:r>
            <a:r>
              <a:rPr lang="ru-RU" sz="1600" dirty="0">
                <a:solidFill>
                  <a:srgbClr val="8D5397"/>
                </a:solidFill>
              </a:rPr>
              <a:t> на </a:t>
            </a:r>
            <a:r>
              <a:rPr lang="ru-RU" sz="1600" dirty="0" err="1">
                <a:solidFill>
                  <a:srgbClr val="8D5397"/>
                </a:solidFill>
              </a:rPr>
              <a:t>различни</a:t>
            </a:r>
            <a:r>
              <a:rPr lang="ru-RU" sz="1600" dirty="0">
                <a:solidFill>
                  <a:srgbClr val="8D5397"/>
                </a:solidFill>
              </a:rPr>
              <a:t> </a:t>
            </a:r>
            <a:r>
              <a:rPr lang="ru-RU" sz="1600" dirty="0" err="1">
                <a:solidFill>
                  <a:srgbClr val="8D5397"/>
                </a:solidFill>
              </a:rPr>
              <a:t>технологични</a:t>
            </a:r>
            <a:r>
              <a:rPr lang="ru-RU" sz="1600" dirty="0">
                <a:solidFill>
                  <a:srgbClr val="8D5397"/>
                </a:solidFill>
              </a:rPr>
              <a:t> </a:t>
            </a:r>
            <a:r>
              <a:rPr lang="ru-RU" sz="1600" dirty="0" err="1">
                <a:solidFill>
                  <a:srgbClr val="8D5397"/>
                </a:solidFill>
              </a:rPr>
              <a:t>проблеми</a:t>
            </a:r>
            <a:r>
              <a:rPr lang="ru-RU" sz="1600" dirty="0">
                <a:solidFill>
                  <a:srgbClr val="8D5397"/>
                </a:solidFill>
              </a:rPr>
              <a:t> на </a:t>
            </a:r>
            <a:r>
              <a:rPr lang="ru-RU" sz="1600" dirty="0" err="1">
                <a:solidFill>
                  <a:srgbClr val="8D5397"/>
                </a:solidFill>
              </a:rPr>
              <a:t>предприятието</a:t>
            </a:r>
            <a:r>
              <a:rPr lang="ru-RU" sz="1600" dirty="0">
                <a:solidFill>
                  <a:srgbClr val="8D5397"/>
                </a:solidFill>
              </a:rPr>
              <a:t>, в </a:t>
            </a:r>
            <a:r>
              <a:rPr lang="ru-RU" sz="1600" dirty="0" err="1">
                <a:solidFill>
                  <a:srgbClr val="8D5397"/>
                </a:solidFill>
              </a:rPr>
              <a:t>дигитализацията</a:t>
            </a:r>
            <a:r>
              <a:rPr lang="ru-RU" sz="1600" dirty="0">
                <a:solidFill>
                  <a:srgbClr val="8D5397"/>
                </a:solidFill>
              </a:rPr>
              <a:t> на </a:t>
            </a:r>
            <a:r>
              <a:rPr lang="ru-RU" sz="1600" dirty="0" err="1">
                <a:solidFill>
                  <a:srgbClr val="8D5397"/>
                </a:solidFill>
              </a:rPr>
              <a:t>предприятията</a:t>
            </a:r>
            <a:r>
              <a:rPr lang="ru-RU" sz="1600" dirty="0">
                <a:solidFill>
                  <a:srgbClr val="8D5397"/>
                </a:solidFill>
              </a:rPr>
              <a:t>, </a:t>
            </a:r>
            <a:r>
              <a:rPr lang="ru-RU" sz="1600" dirty="0" err="1">
                <a:solidFill>
                  <a:srgbClr val="8D5397"/>
                </a:solidFill>
              </a:rPr>
              <a:t>въвеждането</a:t>
            </a:r>
            <a:r>
              <a:rPr lang="ru-RU" sz="1600" dirty="0">
                <a:solidFill>
                  <a:srgbClr val="8D5397"/>
                </a:solidFill>
              </a:rPr>
              <a:t> на нови бизнес модели и др.</a:t>
            </a:r>
            <a:endParaRPr lang="bg-BG" sz="1600" dirty="0">
              <a:solidFill>
                <a:srgbClr val="8D5397"/>
              </a:solidFill>
            </a:endParaRPr>
          </a:p>
          <a:p>
            <a:pPr lvl="0"/>
            <a:endParaRPr lang="bg-BG" sz="1600" dirty="0" smtClean="0">
              <a:solidFill>
                <a:srgbClr val="8D5397"/>
              </a:solidFill>
            </a:endParaRPr>
          </a:p>
          <a:p>
            <a:pPr lvl="0"/>
            <a:r>
              <a:rPr lang="bg-BG" sz="1600" dirty="0" smtClean="0">
                <a:solidFill>
                  <a:srgbClr val="8D5397"/>
                </a:solidFill>
              </a:rPr>
              <a:t>Наличен ресурс: 49 </a:t>
            </a:r>
            <a:r>
              <a:rPr lang="bg-BG" sz="1600" dirty="0">
                <a:solidFill>
                  <a:srgbClr val="8D5397"/>
                </a:solidFill>
              </a:rPr>
              <a:t>млн. лева </a:t>
            </a:r>
            <a:endParaRPr lang="bg-BG" sz="1600" dirty="0">
              <a:solidFill>
                <a:srgbClr val="8D5397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143000" y="5203163"/>
            <a:ext cx="6858000" cy="1299924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4-то тримесечие на 2022 и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solidFill>
                  <a:srgbClr val="8D5397"/>
                </a:solidFill>
                <a:latin typeface="Trebuchet MS"/>
              </a:rPr>
              <a:t>1-</a:t>
            </a:r>
            <a:r>
              <a:rPr lang="bg-BG" sz="1600" kern="0" dirty="0" smtClean="0">
                <a:solidFill>
                  <a:srgbClr val="8D5397"/>
                </a:solidFill>
                <a:latin typeface="Trebuchet MS"/>
              </a:rPr>
              <a:t>в</a:t>
            </a:r>
            <a:r>
              <a:rPr lang="ru-RU" sz="1600" kern="0" dirty="0" smtClean="0">
                <a:solidFill>
                  <a:srgbClr val="8D5397"/>
                </a:solidFill>
                <a:latin typeface="Trebuchet MS"/>
              </a:rPr>
              <a:t>о 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тримесечие на 2023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8D5397"/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489401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D5397"/>
                </a:solidFill>
                <a:latin typeface="+mn-lt"/>
              </a:rPr>
              <a:t>Малки </a:t>
            </a:r>
            <a:r>
              <a:rPr lang="ru-RU" b="1" dirty="0" err="1">
                <a:solidFill>
                  <a:srgbClr val="8D5397"/>
                </a:solidFill>
                <a:latin typeface="+mn-lt"/>
              </a:rPr>
              <a:t>иновативни</a:t>
            </a:r>
            <a:r>
              <a:rPr lang="ru-RU" b="1" dirty="0">
                <a:solidFill>
                  <a:srgbClr val="8D5397"/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rgbClr val="8D5397"/>
                </a:solidFill>
                <a:latin typeface="+mn-lt"/>
              </a:rPr>
              <a:t>грантове</a:t>
            </a:r>
            <a:r>
              <a:rPr lang="ru-RU" b="1" dirty="0" smtClean="0">
                <a:solidFill>
                  <a:srgbClr val="8D5397"/>
                </a:solidFill>
                <a:latin typeface="+mn-lt"/>
              </a:rPr>
              <a:t>: </a:t>
            </a:r>
            <a:r>
              <a:rPr lang="bg-BG" b="1" dirty="0" smtClean="0">
                <a:solidFill>
                  <a:srgbClr val="8D5397"/>
                </a:solidFill>
                <a:latin typeface="+mn-lt"/>
              </a:rPr>
              <a:t>Ваучерна </a:t>
            </a:r>
            <a:r>
              <a:rPr lang="bg-BG" b="1" dirty="0">
                <a:solidFill>
                  <a:srgbClr val="8D5397"/>
                </a:solidFill>
                <a:latin typeface="+mn-lt"/>
              </a:rPr>
              <a:t>схема за </a:t>
            </a:r>
            <a:r>
              <a:rPr lang="bg-BG" b="1" dirty="0" smtClean="0">
                <a:solidFill>
                  <a:srgbClr val="8D5397"/>
                </a:solidFill>
                <a:latin typeface="+mn-lt"/>
              </a:rPr>
              <a:t>МСП</a:t>
            </a:r>
            <a:endParaRPr lang="bg-BG" b="1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2261296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 smtClean="0">
                <a:solidFill>
                  <a:srgbClr val="8D5397"/>
                </a:solidFill>
                <a:latin typeface="+mn-lt"/>
              </a:rPr>
              <a:t>Целева </a:t>
            </a:r>
            <a:r>
              <a:rPr lang="bg-BG" sz="1600" b="1" i="1" dirty="0">
                <a:solidFill>
                  <a:srgbClr val="8D5397"/>
                </a:solidFill>
                <a:latin typeface="+mn-lt"/>
              </a:rPr>
              <a:t>група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МСП, университети, научни организации и обектите </a:t>
            </a:r>
            <a:endParaRPr lang="bg-BG" sz="1600" dirty="0" smtClean="0">
              <a:solidFill>
                <a:srgbClr val="8D5397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bg-BG" sz="1600" dirty="0" smtClean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НПКНИ 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512818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Благодаря за вниманието!</a:t>
            </a: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на иновациите и растежа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www.mig.gov.bg</a:t>
            </a:r>
            <a:r>
              <a:rPr lang="en-US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43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 за икономическа трансформация/НПВУ/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 РЕСУРС ОТ ЕС ПО ФОНДОВЕ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64940" y="1295400"/>
            <a:ext cx="5410200" cy="5031048"/>
            <a:chOff x="1864940" y="1295400"/>
            <a:chExt cx="5410200" cy="5031048"/>
          </a:xfrm>
        </p:grpSpPr>
        <p:sp>
          <p:nvSpPr>
            <p:cNvPr id="44" name="Freeform: Shape 26">
              <a:extLst>
                <a:ext uri="{FF2B5EF4-FFF2-40B4-BE49-F238E27FC236}">
                  <a16:creationId xmlns:a16="http://schemas.microsoft.com/office/drawing/2014/main" id="{05712FAF-BAC7-4E18-A545-4ACCD9BE5814}"/>
                </a:ext>
              </a:extLst>
            </p:cNvPr>
            <p:cNvSpPr/>
            <p:nvPr/>
          </p:nvSpPr>
          <p:spPr>
            <a:xfrm>
              <a:off x="1864940" y="1295400"/>
              <a:ext cx="2679896" cy="3745088"/>
            </a:xfrm>
            <a:custGeom>
              <a:avLst/>
              <a:gdLst>
                <a:gd name="connsiteX0" fmla="*/ 2430568 w 2430568"/>
                <a:gd name="connsiteY0" fmla="*/ 0 h 3651780"/>
                <a:gd name="connsiteX1" fmla="*/ 2430568 w 2430568"/>
                <a:gd name="connsiteY1" fmla="*/ 1081444 h 3651780"/>
                <a:gd name="connsiteX2" fmla="*/ 1254630 w 2430568"/>
                <a:gd name="connsiteY2" fmla="*/ 3108925 h 3651780"/>
                <a:gd name="connsiteX3" fmla="*/ 314377 w 2430568"/>
                <a:gd name="connsiteY3" fmla="*/ 3651780 h 3651780"/>
                <a:gd name="connsiteX4" fmla="*/ 296115 w 2430568"/>
                <a:gd name="connsiteY4" fmla="*/ 3621721 h 3651780"/>
                <a:gd name="connsiteX5" fmla="*/ 0 w 2430568"/>
                <a:gd name="connsiteY5" fmla="*/ 2452272 h 3651780"/>
                <a:gd name="connsiteX6" fmla="*/ 2202577 w 2430568"/>
                <a:gd name="connsiteY6" fmla="*/ 11513 h 3651780"/>
                <a:gd name="connsiteX7" fmla="*/ 2430568 w 2430568"/>
                <a:gd name="connsiteY7" fmla="*/ 0 h 365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8" h="3651780">
                  <a:moveTo>
                    <a:pt x="2430568" y="0"/>
                  </a:moveTo>
                  <a:lnTo>
                    <a:pt x="2430568" y="1081444"/>
                  </a:lnTo>
                  <a:lnTo>
                    <a:pt x="1254630" y="3108925"/>
                  </a:lnTo>
                  <a:lnTo>
                    <a:pt x="314377" y="3651780"/>
                  </a:lnTo>
                  <a:lnTo>
                    <a:pt x="296115" y="3621721"/>
                  </a:lnTo>
                  <a:cubicBezTo>
                    <a:pt x="107269" y="3274087"/>
                    <a:pt x="0" y="2875707"/>
                    <a:pt x="0" y="2452272"/>
                  </a:cubicBezTo>
                  <a:cubicBezTo>
                    <a:pt x="0" y="1181969"/>
                    <a:pt x="965423" y="137153"/>
                    <a:pt x="2202577" y="11513"/>
                  </a:cubicBezTo>
                  <a:lnTo>
                    <a:pt x="2430568" y="0"/>
                  </a:lnTo>
                  <a:close/>
                </a:path>
              </a:pathLst>
            </a:custGeom>
            <a:solidFill>
              <a:srgbClr val="FF8205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5" name="Freeform: Shape 27">
              <a:extLst>
                <a:ext uri="{FF2B5EF4-FFF2-40B4-BE49-F238E27FC236}">
                  <a16:creationId xmlns:a16="http://schemas.microsoft.com/office/drawing/2014/main" id="{7277A0BC-81D5-4114-8809-5A0905354582}"/>
                </a:ext>
              </a:extLst>
            </p:cNvPr>
            <p:cNvSpPr/>
            <p:nvPr/>
          </p:nvSpPr>
          <p:spPr>
            <a:xfrm>
              <a:off x="4595246" y="1295401"/>
              <a:ext cx="2679894" cy="3744607"/>
            </a:xfrm>
            <a:custGeom>
              <a:avLst/>
              <a:gdLst>
                <a:gd name="connsiteX0" fmla="*/ 0 w 2430565"/>
                <a:gd name="connsiteY0" fmla="*/ 0 h 3651309"/>
                <a:gd name="connsiteX1" fmla="*/ 227988 w 2430565"/>
                <a:gd name="connsiteY1" fmla="*/ 11513 h 3651309"/>
                <a:gd name="connsiteX2" fmla="*/ 2430565 w 2430565"/>
                <a:gd name="connsiteY2" fmla="*/ 2452272 h 3651309"/>
                <a:gd name="connsiteX3" fmla="*/ 2134450 w 2430565"/>
                <a:gd name="connsiteY3" fmla="*/ 3621721 h 3651309"/>
                <a:gd name="connsiteX4" fmla="*/ 2116475 w 2430565"/>
                <a:gd name="connsiteY4" fmla="*/ 3651309 h 3651309"/>
                <a:gd name="connsiteX5" fmla="*/ 1175380 w 2430565"/>
                <a:gd name="connsiteY5" fmla="*/ 3107967 h 3651309"/>
                <a:gd name="connsiteX6" fmla="*/ 0 w 2430565"/>
                <a:gd name="connsiteY6" fmla="*/ 1081450 h 3651309"/>
                <a:gd name="connsiteX7" fmla="*/ 0 w 2430565"/>
                <a:gd name="connsiteY7" fmla="*/ 0 h 365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5" h="3651309">
                  <a:moveTo>
                    <a:pt x="0" y="0"/>
                  </a:moveTo>
                  <a:lnTo>
                    <a:pt x="227988" y="11513"/>
                  </a:lnTo>
                  <a:cubicBezTo>
                    <a:pt x="1465143" y="137153"/>
                    <a:pt x="2430565" y="1181969"/>
                    <a:pt x="2430565" y="2452272"/>
                  </a:cubicBezTo>
                  <a:cubicBezTo>
                    <a:pt x="2430565" y="2875707"/>
                    <a:pt x="2323296" y="3274087"/>
                    <a:pt x="2134450" y="3621721"/>
                  </a:cubicBezTo>
                  <a:lnTo>
                    <a:pt x="2116475" y="3651309"/>
                  </a:lnTo>
                  <a:lnTo>
                    <a:pt x="1175380" y="3107967"/>
                  </a:lnTo>
                  <a:lnTo>
                    <a:pt x="0" y="108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7" name="Freeform: Shape 28">
              <a:extLst>
                <a:ext uri="{FF2B5EF4-FFF2-40B4-BE49-F238E27FC236}">
                  <a16:creationId xmlns:a16="http://schemas.microsoft.com/office/drawing/2014/main" id="{CAAF7EBA-4567-4684-ABFF-B5CF869B7AA7}"/>
                </a:ext>
              </a:extLst>
            </p:cNvPr>
            <p:cNvSpPr/>
            <p:nvPr/>
          </p:nvSpPr>
          <p:spPr>
            <a:xfrm>
              <a:off x="2237746" y="4533551"/>
              <a:ext cx="4664906" cy="1792897"/>
            </a:xfrm>
            <a:custGeom>
              <a:avLst/>
              <a:gdLst>
                <a:gd name="connsiteX0" fmla="*/ 923861 w 4230899"/>
                <a:gd name="connsiteY0" fmla="*/ 0 h 1748226"/>
                <a:gd name="connsiteX1" fmla="*/ 3307855 w 4230899"/>
                <a:gd name="connsiteY1" fmla="*/ 0 h 1748226"/>
                <a:gd name="connsiteX2" fmla="*/ 4230899 w 4230899"/>
                <a:gd name="connsiteY2" fmla="*/ 532920 h 1748226"/>
                <a:gd name="connsiteX3" fmla="*/ 4149725 w 4230899"/>
                <a:gd name="connsiteY3" fmla="*/ 666534 h 1748226"/>
                <a:gd name="connsiteX4" fmla="*/ 2115306 w 4230899"/>
                <a:gd name="connsiteY4" fmla="*/ 1748226 h 1748226"/>
                <a:gd name="connsiteX5" fmla="*/ 80887 w 4230899"/>
                <a:gd name="connsiteY5" fmla="*/ 666534 h 1748226"/>
                <a:gd name="connsiteX6" fmla="*/ 0 w 4230899"/>
                <a:gd name="connsiteY6" fmla="*/ 533392 h 1748226"/>
                <a:gd name="connsiteX7" fmla="*/ 923861 w 4230899"/>
                <a:gd name="connsiteY7" fmla="*/ 0 h 174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99" h="1748226">
                  <a:moveTo>
                    <a:pt x="923861" y="0"/>
                  </a:moveTo>
                  <a:lnTo>
                    <a:pt x="3307855" y="0"/>
                  </a:lnTo>
                  <a:lnTo>
                    <a:pt x="4230899" y="532920"/>
                  </a:lnTo>
                  <a:lnTo>
                    <a:pt x="4149725" y="666534"/>
                  </a:lnTo>
                  <a:cubicBezTo>
                    <a:pt x="3708827" y="1319150"/>
                    <a:pt x="2962175" y="1748226"/>
                    <a:pt x="2115306" y="1748226"/>
                  </a:cubicBezTo>
                  <a:cubicBezTo>
                    <a:pt x="1268437" y="1748226"/>
                    <a:pt x="521785" y="1319150"/>
                    <a:pt x="80887" y="666534"/>
                  </a:cubicBezTo>
                  <a:lnTo>
                    <a:pt x="0" y="533392"/>
                  </a:lnTo>
                  <a:lnTo>
                    <a:pt x="923861" y="0"/>
                  </a:lnTo>
                  <a:close/>
                </a:path>
              </a:pathLst>
            </a:custGeom>
            <a:solidFill>
              <a:srgbClr val="007A37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  <a:reflection blurRad="22860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D5F77E6-61C9-41B2-8B0A-72D7DC0CB36A}"/>
                </a:ext>
              </a:extLst>
            </p:cNvPr>
            <p:cNvSpPr/>
            <p:nvPr/>
          </p:nvSpPr>
          <p:spPr>
            <a:xfrm>
              <a:off x="4718444" y="1462666"/>
              <a:ext cx="549608" cy="511212"/>
            </a:xfrm>
            <a:prstGeom prst="ellipse">
              <a:avLst/>
            </a:prstGeom>
            <a:solidFill>
              <a:srgbClr val="5B92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r>
                <a:rPr lang="en-US" sz="2100" b="1" dirty="0">
                  <a:latin typeface="Tw Cen MT" panose="020B0602020104020603" pitchFamily="34" charset="0"/>
                </a:rPr>
                <a:t>1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89E9F41-7E00-429F-8295-FCD5DACC09D3}"/>
                </a:ext>
              </a:extLst>
            </p:cNvPr>
            <p:cNvSpPr/>
            <p:nvPr/>
          </p:nvSpPr>
          <p:spPr>
            <a:xfrm>
              <a:off x="5935193" y="4896967"/>
              <a:ext cx="549608" cy="511212"/>
            </a:xfrm>
            <a:prstGeom prst="ellipse">
              <a:avLst/>
            </a:prstGeom>
            <a:solidFill>
              <a:srgbClr val="4FFF9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solidFill>
                    <a:schemeClr val="tx1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82A3B17-D2DF-4A05-BA74-EFB5A20C9E3D}"/>
                </a:ext>
              </a:extLst>
            </p:cNvPr>
            <p:cNvSpPr/>
            <p:nvPr/>
          </p:nvSpPr>
          <p:spPr>
            <a:xfrm>
              <a:off x="2187336" y="4243298"/>
              <a:ext cx="549608" cy="5112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latin typeface="Tw Cen MT" panose="020B0602020104020603" pitchFamily="34" charset="0"/>
                </a:rPr>
                <a:t>3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5" name="TextBox 35">
              <a:extLst>
                <a:ext uri="{FF2B5EF4-FFF2-40B4-BE49-F238E27FC236}">
                  <a16:creationId xmlns:a16="http://schemas.microsoft.com/office/drawing/2014/main" id="{0171CC3F-3470-4CC9-8940-4D4F8B52E6CB}"/>
                </a:ext>
              </a:extLst>
            </p:cNvPr>
            <p:cNvSpPr txBox="1"/>
            <p:nvPr/>
          </p:nvSpPr>
          <p:spPr>
            <a:xfrm>
              <a:off x="2177257" y="2626263"/>
              <a:ext cx="1591813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ИНВЕСТИЦИИ В КЛИМАТИЧЕН НЕУТРАЛИТЕТ И ЦИФРОВА ТРАНСФОРМАЦИЯ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4.35%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7" name="TextBox 37">
              <a:extLst>
                <a:ext uri="{FF2B5EF4-FFF2-40B4-BE49-F238E27FC236}">
                  <a16:creationId xmlns:a16="http://schemas.microsoft.com/office/drawing/2014/main" id="{585AB47D-0C8F-487B-B987-49487E6E9AEE}"/>
                </a:ext>
              </a:extLst>
            </p:cNvPr>
            <p:cNvSpPr txBox="1"/>
            <p:nvPr/>
          </p:nvSpPr>
          <p:spPr>
            <a:xfrm>
              <a:off x="5341637" y="2630582"/>
              <a:ext cx="1505782" cy="715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РАСТЕЖ И ИНОВАЦИИ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54.14%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1" name="TextBox 45">
              <a:extLst>
                <a:ext uri="{FF2B5EF4-FFF2-40B4-BE49-F238E27FC236}">
                  <a16:creationId xmlns:a16="http://schemas.microsoft.com/office/drawing/2014/main" id="{85B53F7D-5575-4D82-996A-E18543031BA4}"/>
                </a:ext>
              </a:extLst>
            </p:cNvPr>
            <p:cNvSpPr txBox="1"/>
            <p:nvPr/>
          </p:nvSpPr>
          <p:spPr>
            <a:xfrm>
              <a:off x="3835855" y="5078343"/>
              <a:ext cx="15057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ЗЕЛЕН ПРЕХОД И КРЪГОВА ИКОНОМИКА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39.03%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A0F666F-6001-4BB1-98CC-236043AC9BB8}"/>
                </a:ext>
              </a:extLst>
            </p:cNvPr>
            <p:cNvSpPr/>
            <p:nvPr/>
          </p:nvSpPr>
          <p:spPr>
            <a:xfrm>
              <a:off x="3862704" y="3048001"/>
              <a:ext cx="1405347" cy="1447216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9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DB84FDA-9A8D-411E-9C3D-ACC08AC1260B}"/>
                </a:ext>
              </a:extLst>
            </p:cNvPr>
            <p:cNvSpPr/>
            <p:nvPr/>
          </p:nvSpPr>
          <p:spPr>
            <a:xfrm>
              <a:off x="3841096" y="3276600"/>
              <a:ext cx="149290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2400" b="1" dirty="0">
                  <a:latin typeface="+mj-lt"/>
                </a:rPr>
                <a:t>ПИТ</a:t>
              </a:r>
            </a:p>
            <a:p>
              <a:pPr algn="ctr"/>
              <a:r>
                <a:rPr lang="bg-BG" sz="1600" b="1" dirty="0">
                  <a:latin typeface="+mj-lt"/>
                </a:rPr>
                <a:t>1 349.55 млрд. лева</a:t>
              </a:r>
              <a:endParaRPr lang="en-IN" sz="1600" b="1" dirty="0">
                <a:latin typeface="+mj-lt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8607" y="3510125"/>
              <a:ext cx="992387" cy="991869"/>
            </a:xfrm>
            <a:prstGeom prst="ellipse">
              <a:avLst/>
            </a:prstGeom>
            <a:ln>
              <a:noFill/>
            </a:ln>
            <a:effectLst>
              <a:glow rad="203200">
                <a:schemeClr val="accent1">
                  <a:alpha val="40000"/>
                </a:schemeClr>
              </a:glow>
              <a:softEdge rad="112500"/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7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5021" y="4816973"/>
              <a:ext cx="714555" cy="671012"/>
            </a:xfrm>
            <a:prstGeom prst="rect">
              <a:avLst/>
            </a:prstGeom>
            <a:effectLst>
              <a:glow rad="330200">
                <a:srgbClr val="A1F1AE">
                  <a:alpha val="40000"/>
                </a:srgbClr>
              </a:glo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8035" y="1363987"/>
              <a:ext cx="1175612" cy="783741"/>
            </a:xfrm>
            <a:prstGeom prst="ellipse">
              <a:avLst/>
            </a:prstGeom>
            <a:ln>
              <a:noFill/>
            </a:ln>
            <a:effectLst>
              <a:glow rad="12700">
                <a:schemeClr val="accent1">
                  <a:alpha val="7000"/>
                </a:schemeClr>
              </a:glow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500149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1997AE-4194-6458-D243-3FD04F18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4</a:t>
            </a:fld>
            <a:endParaRPr lang="bg-BG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E329BF9-4FBF-42AA-4DB8-615F9A1E4C7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59998999"/>
              </p:ext>
            </p:extLst>
          </p:nvPr>
        </p:nvGraphicFramePr>
        <p:xfrm>
          <a:off x="609600" y="914400"/>
          <a:ext cx="7924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FA4F47A-8C41-EA32-3052-3EC69330D9E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774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445" y="526473"/>
            <a:ext cx="714555" cy="671012"/>
          </a:xfrm>
          <a:prstGeom prst="rect">
            <a:avLst/>
          </a:prstGeom>
          <a:effectLst>
            <a:glow rad="330200">
              <a:srgbClr val="A1F1AE">
                <a:alpha val="40000"/>
              </a:srgbClr>
            </a:glo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EF2D16-9477-FCDC-9E8E-5B9B364E045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992387" cy="991869"/>
          </a:xfrm>
          <a:prstGeom prst="ellipse">
            <a:avLst/>
          </a:prstGeom>
          <a:ln>
            <a:noFill/>
          </a:ln>
          <a:effectLst>
            <a:glow rad="203200">
              <a:schemeClr val="accent1">
                <a:alpha val="40000"/>
              </a:schemeClr>
            </a:glow>
            <a:softEdge rad="112500"/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61C74A-22AD-6689-5FBD-A7EC4F935C3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431" y="470108"/>
            <a:ext cx="1175612" cy="783741"/>
          </a:xfrm>
          <a:prstGeom prst="ellipse">
            <a:avLst/>
          </a:prstGeom>
          <a:ln>
            <a:noFill/>
          </a:ln>
          <a:effectLst>
            <a:glow rad="12700">
              <a:schemeClr val="accent1">
                <a:alpha val="7000"/>
              </a:schemeClr>
            </a:glo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2885595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Процедури за предоставяне на БФП, планирани за обявяване по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ПИТ</a:t>
            </a:r>
            <a:b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1800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възможност за подкрепа на с-р Туризъм</a:t>
            </a:r>
            <a:endParaRPr lang="bg-BG" sz="1800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1524000" y="5410252"/>
            <a:ext cx="2514599" cy="1354111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762500" y="5400474"/>
            <a:ext cx="2541469" cy="1373666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400" b="1" kern="0" dirty="0" smtClean="0">
                <a:solidFill>
                  <a:prstClr val="white"/>
                </a:solidFill>
                <a:latin typeface="Trebuchet MS"/>
              </a:rPr>
              <a:t>Четвърто тримесечие </a:t>
            </a:r>
            <a:endParaRPr lang="bg-BG" sz="1400" b="1" kern="0" dirty="0">
              <a:solidFill>
                <a:prstClr val="white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400" b="1" kern="0" dirty="0">
                <a:solidFill>
                  <a:prstClr val="white"/>
                </a:solidFill>
                <a:latin typeface="Trebuchet MS"/>
              </a:rPr>
              <a:t>2022</a:t>
            </a:r>
            <a:endParaRPr lang="en-US" sz="1400" b="1" kern="0" dirty="0">
              <a:solidFill>
                <a:prstClr val="white"/>
              </a:solidFill>
              <a:latin typeface="Trebuchet MS"/>
            </a:endParaRPr>
          </a:p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24000" y="1561272"/>
            <a:ext cx="2378031" cy="3675453"/>
            <a:chOff x="251719" y="1558167"/>
            <a:chExt cx="1742362" cy="3675453"/>
          </a:xfrm>
          <a:solidFill>
            <a:srgbClr val="002060"/>
          </a:solidFill>
        </p:grpSpPr>
        <p:sp>
          <p:nvSpPr>
            <p:cNvPr id="14" name="Freeform 13"/>
            <p:cNvSpPr/>
            <p:nvPr/>
          </p:nvSpPr>
          <p:spPr>
            <a:xfrm>
              <a:off x="251719" y="1558167"/>
              <a:ext cx="1742362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7793" y="1825790"/>
              <a:ext cx="1663519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ИКТ решения и киберсигурност в МСП</a:t>
              </a:r>
            </a:p>
            <a:p>
              <a:pPr algn="ctr"/>
              <a:r>
                <a:rPr lang="ru-RU" sz="1600" kern="0" dirty="0">
                  <a:solidFill>
                    <a:prstClr val="white"/>
                  </a:solidFill>
                  <a:latin typeface="Trebuchet MS"/>
                </a:rPr>
                <a:t>30,6 млн. лева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105330" y="5610643"/>
            <a:ext cx="1447800" cy="12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Обявяване –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Октомври 2022 г.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grpSp>
        <p:nvGrpSpPr>
          <p:cNvPr id="8" name="Group 7"/>
          <p:cNvGrpSpPr/>
          <p:nvPr/>
        </p:nvGrpSpPr>
        <p:grpSpPr>
          <a:xfrm>
            <a:off x="4953000" y="1561271"/>
            <a:ext cx="2133600" cy="3675454"/>
            <a:chOff x="3809999" y="1438045"/>
            <a:chExt cx="1646467" cy="3675453"/>
          </a:xfrm>
          <a:solidFill>
            <a:srgbClr val="007A37"/>
          </a:solidFill>
        </p:grpSpPr>
        <p:sp>
          <p:nvSpPr>
            <p:cNvPr id="15" name="Freeform 14"/>
            <p:cNvSpPr/>
            <p:nvPr/>
          </p:nvSpPr>
          <p:spPr>
            <a:xfrm>
              <a:off x="3809999" y="1438045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22443" y="1570056"/>
              <a:ext cx="1617021" cy="15696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Изграждане на ВИ мощности със съоръжения за локално съхранение</a:t>
              </a:r>
            </a:p>
            <a:p>
              <a:pPr algn="ctr"/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200 млн. лева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858189" y="3173735"/>
            <a:ext cx="1942081" cy="175432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 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от </a:t>
            </a:r>
            <a:r>
              <a:rPr lang="ru-RU" sz="1600" i="1" kern="0" dirty="0" err="1" smtClean="0">
                <a:solidFill>
                  <a:prstClr val="white"/>
                </a:solidFill>
                <a:latin typeface="Trebuchet MS"/>
              </a:rPr>
              <a:t>всички</a:t>
            </a:r>
            <a:r>
              <a:rPr lang="ru-RU" sz="1600" i="1" kern="0" dirty="0" smtClean="0">
                <a:solidFill>
                  <a:prstClr val="white"/>
                </a:solidFill>
                <a:latin typeface="Trebuchet MS"/>
              </a:rPr>
              <a:t> </a:t>
            </a:r>
            <a:r>
              <a:rPr lang="ru-RU" sz="1600" i="1" kern="0" dirty="0" err="1" smtClean="0">
                <a:solidFill>
                  <a:prstClr val="white"/>
                </a:solidFill>
                <a:latin typeface="Trebuchet MS"/>
              </a:rPr>
              <a:t>сектори</a:t>
            </a:r>
            <a:r>
              <a:rPr lang="ru-RU" sz="1600" i="1" kern="0" dirty="0" smtClean="0">
                <a:solidFill>
                  <a:prstClr val="white"/>
                </a:solidFill>
                <a:latin typeface="Trebuchet MS"/>
              </a:rPr>
              <a:t> 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с </a:t>
            </a:r>
            <a:r>
              <a:rPr lang="ru-RU" sz="1500" i="1" kern="0" dirty="0" err="1">
                <a:solidFill>
                  <a:prstClr val="white"/>
                </a:solidFill>
                <a:latin typeface="Trebuchet MS"/>
              </a:rPr>
              <a:t>изключение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на сектор А, В, F,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 J62 </a:t>
            </a:r>
            <a:r>
              <a:rPr lang="bg-BG" sz="1500" i="1" kern="0" dirty="0">
                <a:solidFill>
                  <a:prstClr val="white"/>
                </a:solidFill>
                <a:latin typeface="Trebuchet MS"/>
              </a:rPr>
              <a:t>и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 J63,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 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P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и </a:t>
            </a:r>
            <a:r>
              <a:rPr lang="ru-RU" sz="1500" i="1" kern="0" dirty="0" err="1">
                <a:solidFill>
                  <a:prstClr val="white"/>
                </a:solidFill>
                <a:latin typeface="Trebuchet MS"/>
              </a:rPr>
              <a:t>Социална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</a:t>
            </a:r>
            <a:r>
              <a:rPr lang="ru-RU" sz="1500" i="1" kern="0" dirty="0" err="1">
                <a:solidFill>
                  <a:prstClr val="white"/>
                </a:solidFill>
                <a:latin typeface="Trebuchet MS"/>
              </a:rPr>
              <a:t>дейност</a:t>
            </a:r>
            <a:endParaRPr lang="bg-BG" sz="15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69126" y="3358401"/>
            <a:ext cx="1893201" cy="1569660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МСП, 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small mid-caps, mid-caps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 от всички сектори, с изключение на сектор А и 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D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49037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39024" y="1171424"/>
            <a:ext cx="8738420" cy="963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Една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от мерките за подкрепа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 Програмата за икономическа трансформация в изпълнение на Националния план за възстановяване и устойчивост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bg-BG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с общ бюджет 30 600 000 лв.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67928" y="2355835"/>
            <a:ext cx="8738420" cy="11497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bg-BG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bg-BG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Насочена към подпомагане на достъпа на </a:t>
            </a:r>
            <a:r>
              <a:rPr lang="bg-BG" b="1" i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микро</a:t>
            </a:r>
            <a:r>
              <a:rPr lang="bg-BG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малките и средните предприятия до информационни и комуникационни технологии (ИКТ) и услуги за постигане на базовите нива на дигитализация (първо ниво „Компютризация“ и второ ниво „Свързаност“)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430754" y="1284906"/>
            <a:ext cx="285135" cy="191753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Right Arrow 26"/>
          <p:cNvSpPr/>
          <p:nvPr/>
        </p:nvSpPr>
        <p:spPr>
          <a:xfrm>
            <a:off x="460842" y="2467309"/>
            <a:ext cx="240891" cy="13005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455334" y="155761"/>
            <a:ext cx="8522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Процедура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BG-RRP-3.005 </a:t>
            </a:r>
            <a:r>
              <a:rPr lang="bg-BG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Решения в областта на информационните и комуникационни технологии и киберсигурността в малките и средните предприятия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bg-BG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87593" y="3748551"/>
            <a:ext cx="8738420" cy="963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  Процедурата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ще е отворена за кандидатстване за период от 2 месеца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30754" y="4123398"/>
            <a:ext cx="285135" cy="191753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3" name="Right Arrow 22"/>
          <p:cNvSpPr/>
          <p:nvPr/>
        </p:nvSpPr>
        <p:spPr>
          <a:xfrm>
            <a:off x="287592" y="5127523"/>
            <a:ext cx="2227008" cy="144780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Размер на помощта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819400" y="5051323"/>
            <a:ext cx="5867400" cy="16002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Минимален </a:t>
            </a: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размер на помощта: </a:t>
            </a:r>
            <a:r>
              <a:rPr lang="bg-BG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3 000 лв.</a:t>
            </a:r>
            <a:endParaRPr lang="en-US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Максимален </a:t>
            </a: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размер на помощта: </a:t>
            </a:r>
            <a:r>
              <a:rPr lang="bg-BG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20 000 лв. </a:t>
            </a:r>
          </a:p>
          <a:p>
            <a:endParaRPr lang="bg-BG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888292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/>
        </p:nvSpPr>
        <p:spPr>
          <a:xfrm>
            <a:off x="1828800" y="1252501"/>
            <a:ext cx="6713896" cy="1144805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rgbClr val="FF8205">
              <a:alpha val="49804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just" defTabSz="1911350">
              <a:lnSpc>
                <a:spcPct val="90000"/>
              </a:lnSpc>
              <a:spcAft>
                <a:spcPct val="35000"/>
              </a:spcAft>
            </a:pPr>
            <a:r>
              <a:rPr lang="bg-BG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Създаване на </a:t>
            </a:r>
            <a:r>
              <a:rPr lang="bg-BG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онлайн магазини, корпоративни уебсайтове, 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маркетинг в социални медии, включително управление на PPC (</a:t>
            </a:r>
            <a:r>
              <a:rPr lang="ru-RU" sz="2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pay-per-click</a:t>
            </a: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реклама</a:t>
            </a:r>
            <a:endParaRPr lang="bg-BG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905000" y="3970109"/>
            <a:ext cx="6781801" cy="1292298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rgbClr val="FF8205">
              <a:alpha val="49804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just" defTabSz="1911350">
              <a:spcAft>
                <a:spcPts val="0"/>
              </a:spcAft>
            </a:pPr>
            <a:r>
              <a:rPr lang="ru-RU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Решения за киберсигурност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(системи за защита на информацията в локална мрежа, системи за архивиране на информация, управление на съхранението и споделянето на информация) </a:t>
            </a:r>
            <a:endParaRPr lang="bg-BG" sz="2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475803" y="2573381"/>
            <a:ext cx="6524099" cy="1220653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rgbClr val="FF8205">
              <a:alpha val="49804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just" defTabSz="1911350">
              <a:lnSpc>
                <a:spcPct val="90000"/>
              </a:lnSpc>
              <a:spcAft>
                <a:spcPct val="35000"/>
              </a:spcAft>
            </a:pPr>
            <a:r>
              <a:rPr lang="bg-BG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Решения за оптимизиране на управленски, производствени и логистични процеси </a:t>
            </a:r>
            <a:r>
              <a:rPr lang="bg-BG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ERP </a:t>
            </a:r>
            <a:r>
              <a:rPr lang="bg-BG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или отделни модули,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CRM, Point-of-Sale </a:t>
            </a:r>
            <a:r>
              <a:rPr lang="bg-BG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системи, онлайн платформи за вътрешнофирмени обучения)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1206" y="5500306"/>
            <a:ext cx="8836741" cy="11927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K</a:t>
            </a:r>
            <a:r>
              <a:rPr lang="bg-BG" b="1" i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ъм всички дейности е предвидено предоставянето на обучения на служителите на предприятията за работа с внедрените ИКТ услуги и решения.</a:t>
            </a:r>
          </a:p>
        </p:txBody>
      </p:sp>
      <p:grpSp>
        <p:nvGrpSpPr>
          <p:cNvPr id="10" name="Group 9"/>
          <p:cNvGrpSpPr/>
          <p:nvPr/>
        </p:nvGrpSpPr>
        <p:grpSpPr>
          <a:xfrm rot="20866206">
            <a:off x="9976" y="5106388"/>
            <a:ext cx="973988" cy="786376"/>
            <a:chOff x="270140" y="4304611"/>
            <a:chExt cx="1360435" cy="96913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140" y="4304611"/>
              <a:ext cx="1360435" cy="96913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2" name="TextBox 11"/>
            <p:cNvSpPr txBox="1"/>
            <p:nvPr/>
          </p:nvSpPr>
          <p:spPr>
            <a:xfrm rot="20856523">
              <a:off x="388404" y="4616123"/>
              <a:ext cx="1099125" cy="341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rgbClr val="FF0000"/>
                  </a:solidFill>
                  <a:latin typeface="Trebuchet MS" panose="020B0603020202020204" pitchFamily="34" charset="0"/>
                </a:rPr>
                <a:t>ВАЖНО</a:t>
              </a:r>
              <a:endParaRPr lang="bg-BG" b="1" dirty="0">
                <a:solidFill>
                  <a:srgbClr val="FF0000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1659" y="155536"/>
            <a:ext cx="8595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Процедура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BG-RRP-3.005 </a:t>
            </a:r>
            <a:r>
              <a:rPr lang="bg-BG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Решения в областта на информационните и комуникационни технологии и киберсигурността в малките и средните предприятия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bg-BG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31206" y="2055563"/>
            <a:ext cx="2298359" cy="2126303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Допустими дейности</a:t>
            </a:r>
          </a:p>
        </p:txBody>
      </p:sp>
    </p:spTree>
    <p:extLst>
      <p:ext uri="{BB962C8B-B14F-4D97-AF65-F5344CB8AC3E}">
        <p14:creationId xmlns:p14="http://schemas.microsoft.com/office/powerpoint/2010/main" val="378200382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81202" y="1981199"/>
            <a:ext cx="7064476" cy="157124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МСП от </a:t>
            </a:r>
            <a:r>
              <a:rPr lang="bg-BG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различни сектори на икономиката, </a:t>
            </a:r>
            <a:r>
              <a:rPr lang="bg-BG" sz="2000" b="1" i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включително предприятията от сектор Туризъм</a:t>
            </a:r>
            <a:endParaRPr lang="bg-B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15641" y="2153806"/>
            <a:ext cx="1735394" cy="139863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Допустими кандидати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152855" y="4388571"/>
            <a:ext cx="1767349" cy="139863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Очакван ефект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037508" y="4479519"/>
            <a:ext cx="7081683" cy="121674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Предприятията да повишат нивото на интеграция на дигиталните технологии в дейността си и да станат по-подготвени за възприемане на технологии от Индустрия 4.0.</a:t>
            </a:r>
          </a:p>
          <a:p>
            <a:endParaRPr lang="bg-BG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334" y="155761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Процедура 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BG-RRP-3.005 </a:t>
            </a:r>
            <a:r>
              <a:rPr lang="bg-BG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Решения в областта на информационните и комуникационни технологии и киберсигурността в малките и средните предприятия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bg-BG" sz="2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078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66752"/>
            <a:ext cx="87630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Процедура </a:t>
            </a:r>
            <a:r>
              <a:rPr lang="bg-BG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bg-BG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изграждане на ВИ мощности със съоръжения за локално съхранение</a:t>
            </a:r>
            <a:endParaRPr lang="bg-BG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09600" y="1188639"/>
            <a:ext cx="7236442" cy="5076638"/>
            <a:chOff x="2018193" y="1408652"/>
            <a:chExt cx="1646467" cy="3771190"/>
          </a:xfrm>
          <a:solidFill>
            <a:srgbClr val="007A37"/>
          </a:solidFill>
        </p:grpSpPr>
        <p:sp>
          <p:nvSpPr>
            <p:cNvPr id="15" name="Freeform 14"/>
            <p:cNvSpPr/>
            <p:nvPr/>
          </p:nvSpPr>
          <p:spPr>
            <a:xfrm>
              <a:off x="2018193" y="1504389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63340" y="1408652"/>
              <a:ext cx="1556172" cy="478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  <a:p>
              <a:pPr algn="ctr"/>
              <a:r>
                <a:rPr lang="bg-BG" b="1" kern="0" dirty="0" smtClean="0">
                  <a:solidFill>
                    <a:schemeClr val="bg1"/>
                  </a:solidFill>
                  <a:latin typeface="Trebuchet MS"/>
                </a:rPr>
                <a:t>Процедура </a:t>
              </a:r>
              <a:r>
                <a:rPr lang="bg-BG" b="1" kern="0" dirty="0">
                  <a:solidFill>
                    <a:schemeClr val="bg1"/>
                  </a:solidFill>
                  <a:latin typeface="Trebuchet MS"/>
                </a:rPr>
                <a:t>за предоставяне на БФП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991101" y="1405217"/>
            <a:ext cx="2724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g-BG" sz="1600" b="1" kern="0" dirty="0">
              <a:solidFill>
                <a:prstClr val="white"/>
              </a:solidFill>
              <a:latin typeface="Trebuchet MS"/>
            </a:endParaRPr>
          </a:p>
          <a:p>
            <a:pPr algn="ctr"/>
            <a:endParaRPr lang="bg-BG" sz="1600" b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81497" y="2002571"/>
            <a:ext cx="656611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Целева </a:t>
            </a:r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група:</a:t>
            </a:r>
          </a:p>
          <a:p>
            <a:pPr marL="285750" lvl="0" indent="-285750">
              <a:buFontTx/>
              <a:buChar char="-"/>
            </a:pPr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МСП</a:t>
            </a:r>
            <a:endParaRPr lang="bg-BG" sz="1600" i="1" kern="0" dirty="0">
              <a:solidFill>
                <a:prstClr val="white"/>
              </a:solidFill>
              <a:latin typeface="Trebuchet MS"/>
            </a:endParaRPr>
          </a:p>
          <a:p>
            <a:pPr marL="285750" lvl="0" indent="-285750">
              <a:buFontTx/>
              <a:buChar char="-"/>
            </a:pP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small mid-caps, mid-caps </a:t>
            </a:r>
            <a:endParaRPr lang="bg-BG" sz="1600" i="1" kern="0" dirty="0" smtClean="0">
              <a:solidFill>
                <a:prstClr val="white"/>
              </a:solidFill>
              <a:latin typeface="Trebuchet MS"/>
            </a:endParaRPr>
          </a:p>
          <a:p>
            <a:pPr lvl="0"/>
            <a:endParaRPr lang="bg-BG" sz="1600" i="1" kern="0" dirty="0" smtClean="0">
              <a:solidFill>
                <a:prstClr val="white"/>
              </a:solidFill>
              <a:latin typeface="Trebuchet MS"/>
            </a:endParaRPr>
          </a:p>
          <a:p>
            <a:pPr lvl="0"/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Насоченост на подкрепата: предприятия от 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различни сектори на икономиката</a:t>
            </a:r>
            <a:r>
              <a:rPr lang="bg-BG" sz="1600" i="1" kern="0" dirty="0">
                <a:solidFill>
                  <a:schemeClr val="accent5">
                    <a:lumMod val="50000"/>
                  </a:schemeClr>
                </a:solidFill>
                <a:latin typeface="Trebuchet MS"/>
              </a:rPr>
              <a:t>, вкл. Туризъм</a:t>
            </a:r>
          </a:p>
          <a:p>
            <a:endParaRPr lang="bg-BG" sz="1400" i="1" kern="0" dirty="0">
              <a:solidFill>
                <a:prstClr val="white"/>
              </a:solidFill>
              <a:latin typeface="Trebuchet MS"/>
            </a:endParaRPr>
          </a:p>
          <a:p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Придобиване на </a:t>
            </a:r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активи за производство на </a:t>
            </a:r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електрическа енергия </a:t>
            </a:r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от възобновяеми източници</a:t>
            </a:r>
            <a:r>
              <a:rPr lang="en-US" sz="1600" b="1" i="1" kern="0" dirty="0">
                <a:solidFill>
                  <a:prstClr val="white"/>
                </a:solidFill>
                <a:latin typeface="Trebuchet MS"/>
              </a:rPr>
              <a:t> 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(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ВИ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)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 за собствено потребление и </a:t>
            </a:r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системи за нейното </a:t>
            </a:r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съхранение</a:t>
            </a:r>
            <a:r>
              <a:rPr lang="en-US" sz="1600" b="1" i="1" kern="0" dirty="0" smtClean="0">
                <a:solidFill>
                  <a:prstClr val="white"/>
                </a:solidFill>
                <a:latin typeface="Trebuchet MS"/>
              </a:rPr>
              <a:t> (</a:t>
            </a:r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задължителен елемент</a:t>
            </a:r>
            <a:r>
              <a:rPr lang="en-US" sz="1600" b="1" i="1" kern="0" dirty="0" smtClean="0">
                <a:solidFill>
                  <a:prstClr val="white"/>
                </a:solidFill>
                <a:latin typeface="Trebuchet MS"/>
              </a:rPr>
              <a:t>)</a:t>
            </a:r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;</a:t>
            </a:r>
            <a:endParaRPr lang="bg-BG" sz="1600" b="1" i="1" kern="0" dirty="0">
              <a:solidFill>
                <a:prstClr val="white"/>
              </a:solidFill>
              <a:latin typeface="Trebuchet MS"/>
            </a:endParaRPr>
          </a:p>
          <a:p>
            <a:pPr marL="285750" indent="-285750">
              <a:buFontTx/>
              <a:buChar char="-"/>
            </a:pPr>
            <a:endParaRPr lang="bg-BG" sz="1600" b="1" i="1" kern="0" dirty="0">
              <a:solidFill>
                <a:prstClr val="white"/>
              </a:solidFill>
              <a:latin typeface="Trebuchet MS"/>
            </a:endParaRPr>
          </a:p>
          <a:p>
            <a:pPr marL="285750" indent="-285750">
              <a:buFontTx/>
              <a:buChar char="-"/>
            </a:pPr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До 1 </a:t>
            </a:r>
            <a:r>
              <a:rPr lang="en-US" sz="1600" b="1" i="1" kern="0" dirty="0" smtClean="0">
                <a:solidFill>
                  <a:prstClr val="white"/>
                </a:solidFill>
                <a:latin typeface="Trebuchet MS"/>
              </a:rPr>
              <a:t>MW, </a:t>
            </a:r>
            <a:r>
              <a:rPr lang="bg-BG" sz="1600" b="1" i="1" kern="0" dirty="0" smtClean="0">
                <a:solidFill>
                  <a:prstClr val="white"/>
                </a:solidFill>
                <a:latin typeface="Trebuchet MS"/>
              </a:rPr>
              <a:t>за </a:t>
            </a:r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собствено потребление. </a:t>
            </a:r>
            <a:endParaRPr lang="bg-BG" sz="1600" b="1" i="1" kern="0" dirty="0" smtClean="0">
              <a:solidFill>
                <a:prstClr val="white"/>
              </a:solidFill>
              <a:latin typeface="Trebuchet MS"/>
            </a:endParaRPr>
          </a:p>
          <a:p>
            <a:endParaRPr lang="bg-BG" sz="1600" b="1" i="1" kern="0" dirty="0" smtClean="0">
              <a:solidFill>
                <a:prstClr val="white"/>
              </a:solidFill>
              <a:latin typeface="Trebuchet MS"/>
            </a:endParaRPr>
          </a:p>
          <a:p>
            <a:pPr marL="285750" indent="-285750">
              <a:buFontTx/>
              <a:buChar char="-"/>
            </a:pPr>
            <a:endParaRPr lang="bg-BG" sz="1600" b="1" i="1" kern="0" dirty="0">
              <a:solidFill>
                <a:prstClr val="white"/>
              </a:solidFill>
              <a:latin typeface="Trebuchet MS"/>
            </a:endParaRPr>
          </a:p>
          <a:p>
            <a:r>
              <a:rPr lang="bg-BG" sz="1400" i="1" kern="0" dirty="0">
                <a:solidFill>
                  <a:prstClr val="white"/>
                </a:solidFill>
                <a:latin typeface="Trebuchet MS"/>
              </a:rPr>
              <a:t> </a:t>
            </a:r>
            <a:endParaRPr lang="bg-BG" sz="1400" i="1" kern="0" dirty="0" smtClean="0">
              <a:solidFill>
                <a:prstClr val="white"/>
              </a:solidFill>
              <a:latin typeface="Trebuchet MS"/>
            </a:endParaRPr>
          </a:p>
          <a:p>
            <a:endParaRPr lang="bg-BG" sz="14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5763736"/>
            <a:ext cx="35012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kern="0" dirty="0" err="1">
                <a:solidFill>
                  <a:prstClr val="white"/>
                </a:solidFill>
                <a:latin typeface="Trebuchet MS"/>
              </a:rPr>
              <a:t>Наличен</a:t>
            </a:r>
            <a:r>
              <a:rPr lang="ru-RU" sz="1600" b="1" kern="0" dirty="0">
                <a:solidFill>
                  <a:prstClr val="white"/>
                </a:solidFill>
                <a:latin typeface="Trebuchet MS"/>
              </a:rPr>
              <a:t> ресурс: </a:t>
            </a:r>
            <a:r>
              <a:rPr lang="ru-RU" sz="1600" b="1" kern="0" dirty="0" smtClean="0">
                <a:solidFill>
                  <a:prstClr val="white"/>
                </a:solidFill>
                <a:latin typeface="Trebuchet MS"/>
              </a:rPr>
              <a:t>200 000 000 </a:t>
            </a:r>
            <a:r>
              <a:rPr lang="ru-RU" sz="1600" b="1" kern="0" dirty="0" err="1">
                <a:solidFill>
                  <a:prstClr val="white"/>
                </a:solidFill>
                <a:latin typeface="Trebuchet MS"/>
              </a:rPr>
              <a:t>лв</a:t>
            </a:r>
            <a:r>
              <a:rPr lang="ru-RU" sz="1600" b="1" kern="0" dirty="0">
                <a:solidFill>
                  <a:prstClr val="white"/>
                </a:solidFill>
                <a:latin typeface="Trebuchet M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144344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Slipstream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1774</Words>
  <Application>Microsoft Office PowerPoint</Application>
  <PresentationFormat>On-screen Show (4:3)</PresentationFormat>
  <Paragraphs>312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Agency FB</vt:lpstr>
      <vt:lpstr>Arial</vt:lpstr>
      <vt:lpstr>Calibri</vt:lpstr>
      <vt:lpstr>Georgia</vt:lpstr>
      <vt:lpstr>Palatino Linotype</vt:lpstr>
      <vt:lpstr>Tahoma</vt:lpstr>
      <vt:lpstr>Times New Roman</vt:lpstr>
      <vt:lpstr>Trebuchet MS</vt:lpstr>
      <vt:lpstr>Tw Cen MT</vt:lpstr>
      <vt:lpstr>2_Office Theme</vt:lpstr>
      <vt:lpstr>11_OPIK-Portrait_Transperant_14</vt:lpstr>
      <vt:lpstr>1_OPIK-Portrait_Transperant_14</vt:lpstr>
      <vt:lpstr>PowerPoint Presentation</vt:lpstr>
      <vt:lpstr>Инструменти в подкрепа на иновациите и конкурентоспособността от 2022 г.</vt:lpstr>
      <vt:lpstr>Програма за икономическа трансформация/НПВУ/ ФИНАНСОВ РЕСУРС ОТ ЕС ПО ФОНДОВЕ</vt:lpstr>
      <vt:lpstr>PowerPoint Presentation</vt:lpstr>
      <vt:lpstr>Процедури за предоставяне на БФП, планирани за обявяване по ПИТ  с възможност за подкрепа на с-р Туризъм</vt:lpstr>
      <vt:lpstr>PowerPoint Presentation</vt:lpstr>
      <vt:lpstr>PowerPoint Presentation</vt:lpstr>
      <vt:lpstr>PowerPoint Presentation</vt:lpstr>
      <vt:lpstr>Процедура за изграждане на ВИ мощности със съоръжения за локално съхранение</vt:lpstr>
      <vt:lpstr>Финансови инструменти, планирани за изпълнение по ПИТ, подходящи за сектор Туризъм (1/2)</vt:lpstr>
      <vt:lpstr>Финансови инструменти, планирани за изпълнение по ПИТ, подходящи за сектор Туризъм (2/2)</vt:lpstr>
      <vt:lpstr>Програма „Конкурентоспособност и иновации в предприятията“ 2021-2027 (ПКИП) </vt:lpstr>
      <vt:lpstr>ПКИП: ОСНОВНИ ОБЛАСТИ НА ПОДКРЕПА </vt:lpstr>
      <vt:lpstr>Първи процедури за предоставяне на БФП, планирани за обявяване по ПКИП</vt:lpstr>
      <vt:lpstr>Процедури за предоставяне на БФП по ПКИП Очакван обхват на подкрепата</vt:lpstr>
      <vt:lpstr>Подкрепа с финансови инструменти по ПКИП в областта на дигитализацията на предприятията   </vt:lpstr>
      <vt:lpstr>Подкрепа с финансови инструменти по ПКИП в областта на зеления преход   </vt:lpstr>
      <vt:lpstr>Програма „Научни изследвания, иновации и дигитализация за интелигентна трансформация “ 2021-2027 (ПНИИДИТ) </vt:lpstr>
      <vt:lpstr>ПНИИДИТ: ОСНОВНИ ОБЛАСТИ НА ПОДКРЕПА </vt:lpstr>
      <vt:lpstr>ПНИИДИТ: Планирана мярка, по която ще може да се възползват предприятията от сектор Туризъм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2015-11-12T16:10:40Z</dcterms:created>
  <dcterms:modified xsi:type="dcterms:W3CDTF">2022-10-14T15:51:50Z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