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C6F0D-C255-47B1-9CBE-571DEDAE8014}" type="datetimeFigureOut">
              <a:rPr lang="bg-BG" smtClean="0"/>
              <a:t>27.09.2022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8CC38-D62E-4D48-B049-4643F42DD3A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8644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C6F0D-C255-47B1-9CBE-571DEDAE8014}" type="datetimeFigureOut">
              <a:rPr lang="bg-BG" smtClean="0"/>
              <a:t>27.09.2022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8CC38-D62E-4D48-B049-4643F42DD3A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89540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C6F0D-C255-47B1-9CBE-571DEDAE8014}" type="datetimeFigureOut">
              <a:rPr lang="bg-BG" smtClean="0"/>
              <a:t>27.09.2022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8CC38-D62E-4D48-B049-4643F42DD3A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641201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C6F0D-C255-47B1-9CBE-571DEDAE8014}" type="datetimeFigureOut">
              <a:rPr lang="bg-BG" smtClean="0"/>
              <a:t>27.09.2022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8CC38-D62E-4D48-B049-4643F42DD3A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53517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C6F0D-C255-47B1-9CBE-571DEDAE8014}" type="datetimeFigureOut">
              <a:rPr lang="bg-BG" smtClean="0"/>
              <a:t>27.09.2022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8CC38-D62E-4D48-B049-4643F42DD3A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70662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C6F0D-C255-47B1-9CBE-571DEDAE8014}" type="datetimeFigureOut">
              <a:rPr lang="bg-BG" smtClean="0"/>
              <a:t>27.09.2022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8CC38-D62E-4D48-B049-4643F42DD3A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86056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C6F0D-C255-47B1-9CBE-571DEDAE8014}" type="datetimeFigureOut">
              <a:rPr lang="bg-BG" smtClean="0"/>
              <a:t>27.09.2022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8CC38-D62E-4D48-B049-4643F42DD3A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24049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C6F0D-C255-47B1-9CBE-571DEDAE8014}" type="datetimeFigureOut">
              <a:rPr lang="bg-BG" smtClean="0"/>
              <a:t>27.09.2022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8CC38-D62E-4D48-B049-4643F42DD3A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66469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C6F0D-C255-47B1-9CBE-571DEDAE8014}" type="datetimeFigureOut">
              <a:rPr lang="bg-BG" smtClean="0"/>
              <a:t>27.09.2022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8CC38-D62E-4D48-B049-4643F42DD3A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603742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C6F0D-C255-47B1-9CBE-571DEDAE8014}" type="datetimeFigureOut">
              <a:rPr lang="bg-BG" smtClean="0"/>
              <a:t>27.09.2022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8CC38-D62E-4D48-B049-4643F42DD3A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55657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C6F0D-C255-47B1-9CBE-571DEDAE8014}" type="datetimeFigureOut">
              <a:rPr lang="bg-BG" smtClean="0"/>
              <a:t>27.09.2022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8CC38-D62E-4D48-B049-4643F42DD3A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39176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EC6F0D-C255-47B1-9CBE-571DEDAE8014}" type="datetimeFigureOut">
              <a:rPr lang="bg-BG" smtClean="0"/>
              <a:t>27.09.2022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38CC38-D62E-4D48-B049-4643F42DD3A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990742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payments/done_payments_obs.jsp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0720551"/>
              </p:ext>
            </p:extLst>
          </p:nvPr>
        </p:nvGraphicFramePr>
        <p:xfrm>
          <a:off x="2252749" y="1122360"/>
          <a:ext cx="7971905" cy="4341659"/>
        </p:xfrm>
        <a:graphic>
          <a:graphicData uri="http://schemas.openxmlformats.org/drawingml/2006/table">
            <a:tbl>
              <a:tblPr/>
              <a:tblGrid>
                <a:gridCol w="1594381">
                  <a:extLst>
                    <a:ext uri="{9D8B030D-6E8A-4147-A177-3AD203B41FA5}">
                      <a16:colId xmlns:a16="http://schemas.microsoft.com/office/drawing/2014/main" val="3189369192"/>
                    </a:ext>
                  </a:extLst>
                </a:gridCol>
                <a:gridCol w="1594381">
                  <a:extLst>
                    <a:ext uri="{9D8B030D-6E8A-4147-A177-3AD203B41FA5}">
                      <a16:colId xmlns:a16="http://schemas.microsoft.com/office/drawing/2014/main" val="3382783602"/>
                    </a:ext>
                  </a:extLst>
                </a:gridCol>
                <a:gridCol w="1594381">
                  <a:extLst>
                    <a:ext uri="{9D8B030D-6E8A-4147-A177-3AD203B41FA5}">
                      <a16:colId xmlns:a16="http://schemas.microsoft.com/office/drawing/2014/main" val="2479554038"/>
                    </a:ext>
                  </a:extLst>
                </a:gridCol>
                <a:gridCol w="1594381">
                  <a:extLst>
                    <a:ext uri="{9D8B030D-6E8A-4147-A177-3AD203B41FA5}">
                      <a16:colId xmlns:a16="http://schemas.microsoft.com/office/drawing/2014/main" val="295012782"/>
                    </a:ext>
                  </a:extLst>
                </a:gridCol>
                <a:gridCol w="1594381">
                  <a:extLst>
                    <a:ext uri="{9D8B030D-6E8A-4147-A177-3AD203B41FA5}">
                      <a16:colId xmlns:a16="http://schemas.microsoft.com/office/drawing/2014/main" val="1604435746"/>
                    </a:ext>
                  </a:extLst>
                </a:gridCol>
              </a:tblGrid>
              <a:tr h="466354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01 xxxx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6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51 737,22 лв.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8042855"/>
                  </a:ext>
                </a:extLst>
              </a:tr>
              <a:tr h="112052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10 xxxx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Издръжка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11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6 354,33 лв.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6812407"/>
                  </a:ext>
                </a:extLst>
              </a:tr>
              <a:tr h="171165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88 xxxx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3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5 828,26 лв.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4448600"/>
                  </a:ext>
                </a:extLst>
              </a:tr>
              <a:tr h="112052">
                <a:tc gridSpan="2"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Общо: 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15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63 919,81 лв.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8546516"/>
                  </a:ext>
                </a:extLst>
              </a:tr>
              <a:tr h="112052">
                <a:tc gridSpan="5">
                  <a:txBody>
                    <a:bodyPr/>
                    <a:lstStyle/>
                    <a:p>
                      <a:r>
                        <a:rPr lang="bg-BG" sz="600"/>
                        <a:t> 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8542599"/>
                  </a:ext>
                </a:extLst>
              </a:tr>
              <a:tr h="112052">
                <a:tc gridSpan="5">
                  <a:txBody>
                    <a:bodyPr/>
                    <a:lstStyle/>
                    <a:p>
                      <a:r>
                        <a:rPr lang="bg-BG" sz="600"/>
                        <a:t> 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218754"/>
                  </a:ext>
                </a:extLst>
              </a:tr>
              <a:tr h="112052">
                <a:tc gridSpan="5">
                  <a:txBody>
                    <a:bodyPr/>
                    <a:lstStyle/>
                    <a:p>
                      <a:r>
                        <a:rPr lang="bg-BG" sz="600"/>
                        <a:t> 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1102499"/>
                  </a:ext>
                </a:extLst>
              </a:tr>
              <a:tr h="112052">
                <a:tc gridSpan="5">
                  <a:txBody>
                    <a:bodyPr/>
                    <a:lstStyle/>
                    <a:p>
                      <a:r>
                        <a:rPr lang="bg-BG" sz="600"/>
                        <a:t> 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9766834"/>
                  </a:ext>
                </a:extLst>
              </a:tr>
              <a:tr h="112052">
                <a:tc gridSpan="5">
                  <a:txBody>
                    <a:bodyPr/>
                    <a:lstStyle/>
                    <a:p>
                      <a:pPr algn="ctr"/>
                      <a:r>
                        <a:rPr lang="bg-BG" sz="6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7433132"/>
                  </a:ext>
                </a:extLst>
              </a:tr>
              <a:tr h="171165">
                <a:tc gridSpan="2">
                  <a:txBody>
                    <a:bodyPr/>
                    <a:lstStyle/>
                    <a:p>
                      <a:pPr algn="l"/>
                      <a:r>
                        <a:rPr lang="ru-RU" sz="600">
                          <a:effectLst/>
                        </a:rPr>
                        <a:t>М-во на иновациите и растежа-ЦУ ( 0740000005 )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6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27.09.2022 - 27.09.2022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0850456"/>
                  </a:ext>
                </a:extLst>
              </a:tr>
              <a:tr h="112052"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Код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Описание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Брой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Сума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1645173"/>
                  </a:ext>
                </a:extLst>
              </a:tr>
              <a:tr h="112052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10 xxxx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Издръжка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580,00 лв.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600">
                        <a:effectLst/>
                      </a:endParaRP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4307359"/>
                  </a:ext>
                </a:extLst>
              </a:tr>
              <a:tr h="112052">
                <a:tc gridSpan="2"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Общо: 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580,00 лв.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600">
                        <a:effectLst/>
                      </a:endParaRP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51227"/>
                  </a:ext>
                </a:extLst>
              </a:tr>
              <a:tr h="112052">
                <a:tc gridSpan="5">
                  <a:txBody>
                    <a:bodyPr/>
                    <a:lstStyle/>
                    <a:p>
                      <a:r>
                        <a:rPr lang="bg-BG" sz="600"/>
                        <a:t> 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6223731"/>
                  </a:ext>
                </a:extLst>
              </a:tr>
              <a:tr h="112052">
                <a:tc gridSpan="5">
                  <a:txBody>
                    <a:bodyPr/>
                    <a:lstStyle/>
                    <a:p>
                      <a:r>
                        <a:rPr lang="bg-BG" sz="600"/>
                        <a:t> 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8938904"/>
                  </a:ext>
                </a:extLst>
              </a:tr>
              <a:tr h="112052">
                <a:tc gridSpan="2"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БАИ ( 0740010003 )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6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27.09.2022 - 27.09.2022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3761251"/>
                  </a:ext>
                </a:extLst>
              </a:tr>
              <a:tr h="112052"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Код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Описание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Брой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Сума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4449203"/>
                  </a:ext>
                </a:extLst>
              </a:tr>
              <a:tr h="112052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10 xxxx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Издръжка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7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3 795,26 лв.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600">
                        <a:effectLst/>
                      </a:endParaRP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7294508"/>
                  </a:ext>
                </a:extLst>
              </a:tr>
              <a:tr h="112052">
                <a:tc gridSpan="2"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Общо: 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7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3 795,26 лв.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600">
                        <a:effectLst/>
                      </a:endParaRP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9294749"/>
                  </a:ext>
                </a:extLst>
              </a:tr>
              <a:tr h="112052">
                <a:tc gridSpan="5">
                  <a:txBody>
                    <a:bodyPr/>
                    <a:lstStyle/>
                    <a:p>
                      <a:r>
                        <a:rPr lang="bg-BG" sz="600"/>
                        <a:t> 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8929383"/>
                  </a:ext>
                </a:extLst>
              </a:tr>
              <a:tr h="112052">
                <a:tc gridSpan="5">
                  <a:txBody>
                    <a:bodyPr/>
                    <a:lstStyle/>
                    <a:p>
                      <a:r>
                        <a:rPr lang="bg-BG" sz="600"/>
                        <a:t> 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5370309"/>
                  </a:ext>
                </a:extLst>
              </a:tr>
              <a:tr h="112052">
                <a:tc gridSpan="2"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ИАНМСП ( 0740020001 )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6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27.09.2022 - 27.09.2022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2998353"/>
                  </a:ext>
                </a:extLst>
              </a:tr>
              <a:tr h="112052"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Код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Описание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Брой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Сума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5725808"/>
                  </a:ext>
                </a:extLst>
              </a:tr>
              <a:tr h="466354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01 xxxx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6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51 737,22 лв.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600">
                        <a:effectLst/>
                      </a:endParaRP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4047169"/>
                  </a:ext>
                </a:extLst>
              </a:tr>
              <a:tr h="112052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10 xxxx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Издръжка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3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1 979,07 лв.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600">
                        <a:effectLst/>
                      </a:endParaRP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813765"/>
                  </a:ext>
                </a:extLst>
              </a:tr>
              <a:tr h="171165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88 xxxx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3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5 828,26 лв.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600">
                        <a:effectLst/>
                      </a:endParaRP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7104256"/>
                  </a:ext>
                </a:extLst>
              </a:tr>
              <a:tr h="112052">
                <a:tc gridSpan="2"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Общо: 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7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59 544,55 лв.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600">
                        <a:effectLst/>
                      </a:endParaRP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4438922"/>
                  </a:ext>
                </a:extLst>
              </a:tr>
              <a:tr h="112052">
                <a:tc gridSpan="5">
                  <a:txBody>
                    <a:bodyPr/>
                    <a:lstStyle/>
                    <a:p>
                      <a:r>
                        <a:rPr lang="bg-BG" sz="600"/>
                        <a:t> 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6600636"/>
                  </a:ext>
                </a:extLst>
              </a:tr>
              <a:tr h="112052">
                <a:tc gridSpan="5">
                  <a:txBody>
                    <a:bodyPr/>
                    <a:lstStyle/>
                    <a:p>
                      <a:r>
                        <a:rPr lang="bg-BG" sz="600" dirty="0"/>
                        <a:t> 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55066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92833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194</Words>
  <Application>Microsoft Office PowerPoint</Application>
  <PresentationFormat>Widescreen</PresentationFormat>
  <Paragraphs>81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Ladinka Mihailova</dc:creator>
  <cp:lastModifiedBy>Ladinka Mihailova</cp:lastModifiedBy>
  <cp:revision>1</cp:revision>
  <dcterms:created xsi:type="dcterms:W3CDTF">2022-09-27T06:30:34Z</dcterms:created>
  <dcterms:modified xsi:type="dcterms:W3CDTF">2022-09-27T06:31:23Z</dcterms:modified>
</cp:coreProperties>
</file>