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4054B-647E-400D-A379-8C102951F876}" type="datetimeFigureOut">
              <a:rPr lang="bg-BG" smtClean="0"/>
              <a:t>23.09.2022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47C78-2B0E-457F-AB7E-B5F59DFF8B0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76375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4054B-647E-400D-A379-8C102951F876}" type="datetimeFigureOut">
              <a:rPr lang="bg-BG" smtClean="0"/>
              <a:t>23.09.2022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47C78-2B0E-457F-AB7E-B5F59DFF8B0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41998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4054B-647E-400D-A379-8C102951F876}" type="datetimeFigureOut">
              <a:rPr lang="bg-BG" smtClean="0"/>
              <a:t>23.09.2022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47C78-2B0E-457F-AB7E-B5F59DFF8B0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06940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4054B-647E-400D-A379-8C102951F876}" type="datetimeFigureOut">
              <a:rPr lang="bg-BG" smtClean="0"/>
              <a:t>23.09.2022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47C78-2B0E-457F-AB7E-B5F59DFF8B0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56677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4054B-647E-400D-A379-8C102951F876}" type="datetimeFigureOut">
              <a:rPr lang="bg-BG" smtClean="0"/>
              <a:t>23.09.2022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47C78-2B0E-457F-AB7E-B5F59DFF8B0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14237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4054B-647E-400D-A379-8C102951F876}" type="datetimeFigureOut">
              <a:rPr lang="bg-BG" smtClean="0"/>
              <a:t>23.09.2022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47C78-2B0E-457F-AB7E-B5F59DFF8B0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94124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4054B-647E-400D-A379-8C102951F876}" type="datetimeFigureOut">
              <a:rPr lang="bg-BG" smtClean="0"/>
              <a:t>23.09.2022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47C78-2B0E-457F-AB7E-B5F59DFF8B0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74258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4054B-647E-400D-A379-8C102951F876}" type="datetimeFigureOut">
              <a:rPr lang="bg-BG" smtClean="0"/>
              <a:t>23.09.2022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47C78-2B0E-457F-AB7E-B5F59DFF8B0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33232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4054B-647E-400D-A379-8C102951F876}" type="datetimeFigureOut">
              <a:rPr lang="bg-BG" smtClean="0"/>
              <a:t>23.09.2022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47C78-2B0E-457F-AB7E-B5F59DFF8B0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28446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4054B-647E-400D-A379-8C102951F876}" type="datetimeFigureOut">
              <a:rPr lang="bg-BG" smtClean="0"/>
              <a:t>23.09.2022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47C78-2B0E-457F-AB7E-B5F59DFF8B0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02548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4054B-647E-400D-A379-8C102951F876}" type="datetimeFigureOut">
              <a:rPr lang="bg-BG" smtClean="0"/>
              <a:t>23.09.2022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47C78-2B0E-457F-AB7E-B5F59DFF8B0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41558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4054B-647E-400D-A379-8C102951F876}" type="datetimeFigureOut">
              <a:rPr lang="bg-BG" smtClean="0"/>
              <a:t>23.09.2022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47C78-2B0E-457F-AB7E-B5F59DFF8B0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33511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payments/done_payments_obs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1500125"/>
              </p:ext>
            </p:extLst>
          </p:nvPr>
        </p:nvGraphicFramePr>
        <p:xfrm>
          <a:off x="2244436" y="1122367"/>
          <a:ext cx="7697585" cy="4135437"/>
        </p:xfrm>
        <a:graphic>
          <a:graphicData uri="http://schemas.openxmlformats.org/drawingml/2006/table">
            <a:tbl>
              <a:tblPr/>
              <a:tblGrid>
                <a:gridCol w="1539517">
                  <a:extLst>
                    <a:ext uri="{9D8B030D-6E8A-4147-A177-3AD203B41FA5}">
                      <a16:colId xmlns:a16="http://schemas.microsoft.com/office/drawing/2014/main" val="1712730880"/>
                    </a:ext>
                  </a:extLst>
                </a:gridCol>
                <a:gridCol w="1539517">
                  <a:extLst>
                    <a:ext uri="{9D8B030D-6E8A-4147-A177-3AD203B41FA5}">
                      <a16:colId xmlns:a16="http://schemas.microsoft.com/office/drawing/2014/main" val="414930618"/>
                    </a:ext>
                  </a:extLst>
                </a:gridCol>
                <a:gridCol w="1539517">
                  <a:extLst>
                    <a:ext uri="{9D8B030D-6E8A-4147-A177-3AD203B41FA5}">
                      <a16:colId xmlns:a16="http://schemas.microsoft.com/office/drawing/2014/main" val="1139786583"/>
                    </a:ext>
                  </a:extLst>
                </a:gridCol>
                <a:gridCol w="1539517">
                  <a:extLst>
                    <a:ext uri="{9D8B030D-6E8A-4147-A177-3AD203B41FA5}">
                      <a16:colId xmlns:a16="http://schemas.microsoft.com/office/drawing/2014/main" val="3034696614"/>
                    </a:ext>
                  </a:extLst>
                </a:gridCol>
                <a:gridCol w="1539517">
                  <a:extLst>
                    <a:ext uri="{9D8B030D-6E8A-4147-A177-3AD203B41FA5}">
                      <a16:colId xmlns:a16="http://schemas.microsoft.com/office/drawing/2014/main" val="2318043968"/>
                    </a:ext>
                  </a:extLst>
                </a:gridCol>
              </a:tblGrid>
              <a:tr h="106037">
                <a:tc gridSpan="5">
                  <a:txBody>
                    <a:bodyPr/>
                    <a:lstStyle/>
                    <a:p>
                      <a:pPr algn="ctr"/>
                      <a:r>
                        <a:rPr lang="bg-BG" sz="5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4099109"/>
                  </a:ext>
                </a:extLst>
              </a:tr>
              <a:tr h="185564">
                <a:tc gridSpan="2">
                  <a:txBody>
                    <a:bodyPr/>
                    <a:lstStyle/>
                    <a:p>
                      <a:pPr algn="l"/>
                      <a:r>
                        <a:rPr lang="ru-RU" sz="5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5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23.09.2022 - 23.09.2022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9872874"/>
                  </a:ext>
                </a:extLst>
              </a:tr>
              <a:tr h="106037"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Код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Описание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Брой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Сума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412247"/>
                  </a:ext>
                </a:extLst>
              </a:tr>
              <a:tr h="106037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10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Издръжка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2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3 985,09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81285"/>
                  </a:ext>
                </a:extLst>
              </a:tr>
              <a:tr h="185564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30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115 085,47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47868"/>
                  </a:ext>
                </a:extLst>
              </a:tr>
              <a:tr h="503675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50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500">
                          <a:effectLst/>
                        </a:rPr>
                        <a:t>Плащания за дълготрайни активи, основен ремонт и капиталови трансфери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24 064,12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8020895"/>
                  </a:ext>
                </a:extLst>
              </a:tr>
              <a:tr h="185564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88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4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480,00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666417"/>
                  </a:ext>
                </a:extLst>
              </a:tr>
              <a:tr h="106037">
                <a:tc gridSpan="2"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Общо: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8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143 614,68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5305151"/>
                  </a:ext>
                </a:extLst>
              </a:tr>
              <a:tr h="106037">
                <a:tc gridSpan="5">
                  <a:txBody>
                    <a:bodyPr/>
                    <a:lstStyle/>
                    <a:p>
                      <a:r>
                        <a:rPr lang="bg-BG" sz="50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9874602"/>
                  </a:ext>
                </a:extLst>
              </a:tr>
              <a:tr h="106037">
                <a:tc gridSpan="5">
                  <a:txBody>
                    <a:bodyPr/>
                    <a:lstStyle/>
                    <a:p>
                      <a:r>
                        <a:rPr lang="bg-BG" sz="50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1095040"/>
                  </a:ext>
                </a:extLst>
              </a:tr>
              <a:tr h="106037">
                <a:tc gridSpan="5">
                  <a:txBody>
                    <a:bodyPr/>
                    <a:lstStyle/>
                    <a:p>
                      <a:r>
                        <a:rPr lang="bg-BG" sz="50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7410607"/>
                  </a:ext>
                </a:extLst>
              </a:tr>
              <a:tr h="106037">
                <a:tc gridSpan="5">
                  <a:txBody>
                    <a:bodyPr/>
                    <a:lstStyle/>
                    <a:p>
                      <a:r>
                        <a:rPr lang="bg-BG" sz="50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7479549"/>
                  </a:ext>
                </a:extLst>
              </a:tr>
              <a:tr h="106037">
                <a:tc gridSpan="5">
                  <a:txBody>
                    <a:bodyPr/>
                    <a:lstStyle/>
                    <a:p>
                      <a:pPr algn="ctr"/>
                      <a:r>
                        <a:rPr lang="bg-BG" sz="5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582229"/>
                  </a:ext>
                </a:extLst>
              </a:tr>
              <a:tr h="185564">
                <a:tc gridSpan="2">
                  <a:txBody>
                    <a:bodyPr/>
                    <a:lstStyle/>
                    <a:p>
                      <a:pPr algn="l"/>
                      <a:r>
                        <a:rPr lang="ru-RU" sz="5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5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23.09.2022 - 23.09.2022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6653824"/>
                  </a:ext>
                </a:extLst>
              </a:tr>
              <a:tr h="106037"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Код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Описание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Брой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Сума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633587"/>
                  </a:ext>
                </a:extLst>
              </a:tr>
              <a:tr h="106037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10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Издръжка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2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3 985,09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2221579"/>
                  </a:ext>
                </a:extLst>
              </a:tr>
              <a:tr h="503675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50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500">
                          <a:effectLst/>
                        </a:rPr>
                        <a:t>Плащания за дълготрайни активи, основен ремонт и капиталови трансфери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24 064,12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187084"/>
                  </a:ext>
                </a:extLst>
              </a:tr>
              <a:tr h="185564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88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4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480,00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99536"/>
                  </a:ext>
                </a:extLst>
              </a:tr>
              <a:tr h="106037">
                <a:tc gridSpan="2"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Общо: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7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28 529,21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3455513"/>
                  </a:ext>
                </a:extLst>
              </a:tr>
              <a:tr h="106037">
                <a:tc gridSpan="5">
                  <a:txBody>
                    <a:bodyPr/>
                    <a:lstStyle/>
                    <a:p>
                      <a:r>
                        <a:rPr lang="bg-BG" sz="50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3052529"/>
                  </a:ext>
                </a:extLst>
              </a:tr>
              <a:tr h="106037">
                <a:tc gridSpan="5">
                  <a:txBody>
                    <a:bodyPr/>
                    <a:lstStyle/>
                    <a:p>
                      <a:r>
                        <a:rPr lang="bg-BG" sz="50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8842152"/>
                  </a:ext>
                </a:extLst>
              </a:tr>
              <a:tr h="106037">
                <a:tc gridSpan="2"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ИАНМСП ( 0740020001 )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5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23.09.2022 - 23.09.2022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3345319"/>
                  </a:ext>
                </a:extLst>
              </a:tr>
              <a:tr h="106037"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Код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Описание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Брой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Сума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103570"/>
                  </a:ext>
                </a:extLst>
              </a:tr>
              <a:tr h="185564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30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115 085,47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776147"/>
                  </a:ext>
                </a:extLst>
              </a:tr>
              <a:tr h="106037">
                <a:tc gridSpan="2"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Общо: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115 085,47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356262"/>
                  </a:ext>
                </a:extLst>
              </a:tr>
              <a:tr h="106037">
                <a:tc gridSpan="5">
                  <a:txBody>
                    <a:bodyPr/>
                    <a:lstStyle/>
                    <a:p>
                      <a:r>
                        <a:rPr lang="bg-BG" sz="50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4037163"/>
                  </a:ext>
                </a:extLst>
              </a:tr>
              <a:tr h="106037">
                <a:tc gridSpan="5">
                  <a:txBody>
                    <a:bodyPr/>
                    <a:lstStyle/>
                    <a:p>
                      <a:r>
                        <a:rPr lang="bg-BG" sz="500" dirty="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3638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2484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186</Words>
  <Application>Microsoft Office PowerPoint</Application>
  <PresentationFormat>Widescreen</PresentationFormat>
  <Paragraphs>75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Ladinka Mihailova</dc:creator>
  <cp:lastModifiedBy>Ladinka Mihailova</cp:lastModifiedBy>
  <cp:revision>1</cp:revision>
  <dcterms:created xsi:type="dcterms:W3CDTF">2022-09-23T08:22:04Z</dcterms:created>
  <dcterms:modified xsi:type="dcterms:W3CDTF">2022-09-23T08:22:53Z</dcterms:modified>
</cp:coreProperties>
</file>