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8EA7A-941C-4661-949F-0A32554F756A}" type="datetimeFigureOut">
              <a:rPr lang="bg-BG" smtClean="0"/>
              <a:t>12.09.2022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FC49A-B605-4225-814C-1A72773EB4C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14227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8EA7A-941C-4661-949F-0A32554F756A}" type="datetimeFigureOut">
              <a:rPr lang="bg-BG" smtClean="0"/>
              <a:t>12.09.2022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FC49A-B605-4225-814C-1A72773EB4C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109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8EA7A-941C-4661-949F-0A32554F756A}" type="datetimeFigureOut">
              <a:rPr lang="bg-BG" smtClean="0"/>
              <a:t>12.09.2022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FC49A-B605-4225-814C-1A72773EB4C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52713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8EA7A-941C-4661-949F-0A32554F756A}" type="datetimeFigureOut">
              <a:rPr lang="bg-BG" smtClean="0"/>
              <a:t>12.09.2022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FC49A-B605-4225-814C-1A72773EB4C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15675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8EA7A-941C-4661-949F-0A32554F756A}" type="datetimeFigureOut">
              <a:rPr lang="bg-BG" smtClean="0"/>
              <a:t>12.09.2022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FC49A-B605-4225-814C-1A72773EB4C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19689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8EA7A-941C-4661-949F-0A32554F756A}" type="datetimeFigureOut">
              <a:rPr lang="bg-BG" smtClean="0"/>
              <a:t>12.09.2022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FC49A-B605-4225-814C-1A72773EB4C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67091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8EA7A-941C-4661-949F-0A32554F756A}" type="datetimeFigureOut">
              <a:rPr lang="bg-BG" smtClean="0"/>
              <a:t>12.09.2022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FC49A-B605-4225-814C-1A72773EB4C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44763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8EA7A-941C-4661-949F-0A32554F756A}" type="datetimeFigureOut">
              <a:rPr lang="bg-BG" smtClean="0"/>
              <a:t>12.09.2022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FC49A-B605-4225-814C-1A72773EB4C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62084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8EA7A-941C-4661-949F-0A32554F756A}" type="datetimeFigureOut">
              <a:rPr lang="bg-BG" smtClean="0"/>
              <a:t>12.09.2022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FC49A-B605-4225-814C-1A72773EB4C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26440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8EA7A-941C-4661-949F-0A32554F756A}" type="datetimeFigureOut">
              <a:rPr lang="bg-BG" smtClean="0"/>
              <a:t>12.09.2022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FC49A-B605-4225-814C-1A72773EB4C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49466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8EA7A-941C-4661-949F-0A32554F756A}" type="datetimeFigureOut">
              <a:rPr lang="bg-BG" smtClean="0"/>
              <a:t>12.09.2022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FC49A-B605-4225-814C-1A72773EB4C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99491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8EA7A-941C-4661-949F-0A32554F756A}" type="datetimeFigureOut">
              <a:rPr lang="bg-BG" smtClean="0"/>
              <a:t>12.09.2022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FC49A-B605-4225-814C-1A72773EB4C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94885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032168"/>
              </p:ext>
            </p:extLst>
          </p:nvPr>
        </p:nvGraphicFramePr>
        <p:xfrm>
          <a:off x="2111432" y="1122360"/>
          <a:ext cx="7955280" cy="4279204"/>
        </p:xfrm>
        <a:graphic>
          <a:graphicData uri="http://schemas.openxmlformats.org/drawingml/2006/table">
            <a:tbl>
              <a:tblPr/>
              <a:tblGrid>
                <a:gridCol w="1591056">
                  <a:extLst>
                    <a:ext uri="{9D8B030D-6E8A-4147-A177-3AD203B41FA5}">
                      <a16:colId xmlns:a16="http://schemas.microsoft.com/office/drawing/2014/main" val="2202863653"/>
                    </a:ext>
                  </a:extLst>
                </a:gridCol>
                <a:gridCol w="1591056">
                  <a:extLst>
                    <a:ext uri="{9D8B030D-6E8A-4147-A177-3AD203B41FA5}">
                      <a16:colId xmlns:a16="http://schemas.microsoft.com/office/drawing/2014/main" val="687870726"/>
                    </a:ext>
                  </a:extLst>
                </a:gridCol>
                <a:gridCol w="1591056">
                  <a:extLst>
                    <a:ext uri="{9D8B030D-6E8A-4147-A177-3AD203B41FA5}">
                      <a16:colId xmlns:a16="http://schemas.microsoft.com/office/drawing/2014/main" val="116400039"/>
                    </a:ext>
                  </a:extLst>
                </a:gridCol>
                <a:gridCol w="1591056">
                  <a:extLst>
                    <a:ext uri="{9D8B030D-6E8A-4147-A177-3AD203B41FA5}">
                      <a16:colId xmlns:a16="http://schemas.microsoft.com/office/drawing/2014/main" val="3528624780"/>
                    </a:ext>
                  </a:extLst>
                </a:gridCol>
                <a:gridCol w="1591056">
                  <a:extLst>
                    <a:ext uri="{9D8B030D-6E8A-4147-A177-3AD203B41FA5}">
                      <a16:colId xmlns:a16="http://schemas.microsoft.com/office/drawing/2014/main" val="236233213"/>
                    </a:ext>
                  </a:extLst>
                </a:gridCol>
              </a:tblGrid>
              <a:tr h="17221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8066132"/>
                  </a:ext>
                </a:extLst>
              </a:tr>
              <a:tr h="30165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12.09.2022 - 12.09.2022</a:t>
                      </a: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9295746"/>
                  </a:ext>
                </a:extLst>
              </a:tr>
              <a:tr h="17221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</a:endParaRP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890682"/>
                  </a:ext>
                </a:extLst>
              </a:tr>
              <a:tr h="17221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</a:t>
                      </a: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5 848,80 лв.</a:t>
                      </a: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</a:endParaRP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0238294"/>
                  </a:ext>
                </a:extLst>
              </a:tr>
              <a:tr h="56054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40 xxxx</a:t>
                      </a: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Стипендии, пенсии, помощи и текущи трансфери за домакинства</a:t>
                      </a: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</a:t>
                      </a: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2 690 732,00 лв.</a:t>
                      </a: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</a:endParaRP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123715"/>
                  </a:ext>
                </a:extLst>
              </a:tr>
              <a:tr h="17221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</a:t>
                      </a: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2 696 580,80 лв.</a:t>
                      </a: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</a:endParaRP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123278"/>
                  </a:ext>
                </a:extLst>
              </a:tr>
              <a:tr h="172217">
                <a:tc gridSpan="5">
                  <a:txBody>
                    <a:bodyPr/>
                    <a:lstStyle/>
                    <a:p>
                      <a:r>
                        <a:rPr lang="bg-BG" sz="900"/>
                        <a:t> </a:t>
                      </a: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248060"/>
                  </a:ext>
                </a:extLst>
              </a:tr>
              <a:tr h="172217">
                <a:tc gridSpan="5">
                  <a:txBody>
                    <a:bodyPr/>
                    <a:lstStyle/>
                    <a:p>
                      <a:r>
                        <a:rPr lang="bg-BG" sz="900"/>
                        <a:t> </a:t>
                      </a: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1492592"/>
                  </a:ext>
                </a:extLst>
              </a:tr>
              <a:tr h="172217">
                <a:tc gridSpan="5">
                  <a:txBody>
                    <a:bodyPr/>
                    <a:lstStyle/>
                    <a:p>
                      <a:r>
                        <a:rPr lang="bg-BG" sz="900"/>
                        <a:t> </a:t>
                      </a: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0134815"/>
                  </a:ext>
                </a:extLst>
              </a:tr>
              <a:tr h="172217">
                <a:tc gridSpan="5">
                  <a:txBody>
                    <a:bodyPr/>
                    <a:lstStyle/>
                    <a:p>
                      <a:r>
                        <a:rPr lang="bg-BG" sz="900"/>
                        <a:t> </a:t>
                      </a: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8292583"/>
                  </a:ext>
                </a:extLst>
              </a:tr>
              <a:tr h="17221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8381557"/>
                  </a:ext>
                </a:extLst>
              </a:tr>
              <a:tr h="30165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12.09.2022 - 12.09.2022</a:t>
                      </a: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2177445"/>
                  </a:ext>
                </a:extLst>
              </a:tr>
              <a:tr h="17221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</a:endParaRP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73058"/>
                  </a:ext>
                </a:extLst>
              </a:tr>
              <a:tr h="17221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</a:t>
                      </a: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5 848,80 лв.</a:t>
                      </a: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900">
                        <a:effectLst/>
                      </a:endParaRP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912058"/>
                  </a:ext>
                </a:extLst>
              </a:tr>
              <a:tr h="56054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40 xxxx</a:t>
                      </a: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Стипендии, пенсии, помощи и текущи трансфери за домакинства</a:t>
                      </a: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</a:t>
                      </a: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2 690 732,00 лв.</a:t>
                      </a: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900">
                        <a:effectLst/>
                      </a:endParaRP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5125366"/>
                  </a:ext>
                </a:extLst>
              </a:tr>
              <a:tr h="17221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</a:t>
                      </a: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2 696 580,80 лв.</a:t>
                      </a: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900">
                        <a:effectLst/>
                      </a:endParaRP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610619"/>
                  </a:ext>
                </a:extLst>
              </a:tr>
              <a:tr h="172217">
                <a:tc gridSpan="5">
                  <a:txBody>
                    <a:bodyPr/>
                    <a:lstStyle/>
                    <a:p>
                      <a:r>
                        <a:rPr lang="bg-BG" sz="900"/>
                        <a:t> </a:t>
                      </a: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4593649"/>
                  </a:ext>
                </a:extLst>
              </a:tr>
              <a:tr h="172217">
                <a:tc gridSpan="5">
                  <a:txBody>
                    <a:bodyPr/>
                    <a:lstStyle/>
                    <a:p>
                      <a:r>
                        <a:rPr lang="bg-BG" sz="900" dirty="0"/>
                        <a:t> </a:t>
                      </a:r>
                    </a:p>
                  </a:txBody>
                  <a:tcPr marL="45326" marR="45326" marT="22663" marB="22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372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285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Widescreen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Ladinka Mihailova</dc:creator>
  <cp:lastModifiedBy>Ladinka Mihailova</cp:lastModifiedBy>
  <cp:revision>1</cp:revision>
  <dcterms:created xsi:type="dcterms:W3CDTF">2022-09-12T09:10:50Z</dcterms:created>
  <dcterms:modified xsi:type="dcterms:W3CDTF">2022-09-12T09:11:29Z</dcterms:modified>
</cp:coreProperties>
</file>