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77BDA-D453-485B-BE4B-9403B22E1952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CF29B-4CF8-42BB-AB83-C362F39401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64846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77BDA-D453-485B-BE4B-9403B22E1952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CF29B-4CF8-42BB-AB83-C362F39401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902785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77BDA-D453-485B-BE4B-9403B22E1952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CF29B-4CF8-42BB-AB83-C362F39401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26764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77BDA-D453-485B-BE4B-9403B22E1952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CF29B-4CF8-42BB-AB83-C362F39401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18266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77BDA-D453-485B-BE4B-9403B22E1952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CF29B-4CF8-42BB-AB83-C362F39401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13079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77BDA-D453-485B-BE4B-9403B22E1952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CF29B-4CF8-42BB-AB83-C362F39401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61470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77BDA-D453-485B-BE4B-9403B22E1952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CF29B-4CF8-42BB-AB83-C362F39401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2290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77BDA-D453-485B-BE4B-9403B22E1952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CF29B-4CF8-42BB-AB83-C362F39401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0403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77BDA-D453-485B-BE4B-9403B22E1952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CF29B-4CF8-42BB-AB83-C362F39401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885586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77BDA-D453-485B-BE4B-9403B22E1952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CF29B-4CF8-42BB-AB83-C362F39401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737557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0977BDA-D453-485B-BE4B-9403B22E1952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84CF29B-4CF8-42BB-AB83-C362F39401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7743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0977BDA-D453-485B-BE4B-9403B22E1952}" type="datetimeFigureOut">
              <a:rPr lang="en-US" smtClean="0"/>
              <a:t>4/29/2022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84CF29B-4CF8-42BB-AB83-C362F39401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39780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212.122.164.250/sebra/payments/done_payments_obs.jsp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43391551"/>
              </p:ext>
            </p:extLst>
          </p:nvPr>
        </p:nvGraphicFramePr>
        <p:xfrm>
          <a:off x="1524000" y="1122365"/>
          <a:ext cx="9144000" cy="4856895"/>
        </p:xfrm>
        <a:graphic>
          <a:graphicData uri="http://schemas.openxmlformats.org/drawingml/2006/table">
            <a:tbl>
              <a:tblPr/>
              <a:tblGrid>
                <a:gridCol w="1828800">
                  <a:extLst>
                    <a:ext uri="{9D8B030D-6E8A-4147-A177-3AD203B41FA5}">
                      <a16:colId xmlns:a16="http://schemas.microsoft.com/office/drawing/2014/main" val="113107769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00288545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2403864561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1151522878"/>
                    </a:ext>
                  </a:extLst>
                </a:gridCol>
                <a:gridCol w="1828800">
                  <a:extLst>
                    <a:ext uri="{9D8B030D-6E8A-4147-A177-3AD203B41FA5}">
                      <a16:colId xmlns:a16="http://schemas.microsoft.com/office/drawing/2014/main" val="465100398"/>
                    </a:ext>
                  </a:extLst>
                </a:gridCol>
              </a:tblGrid>
              <a:tr h="116491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Обобщено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1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943913798"/>
                  </a:ext>
                </a:extLst>
              </a:tr>
              <a:tr h="203860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М-во на иновациите и растежа ( 074******* )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1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29.04.2022 - 29.04.2022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1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060285788"/>
                  </a:ext>
                </a:extLst>
              </a:tr>
              <a:tr h="116491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33126289"/>
                  </a:ext>
                </a:extLst>
              </a:tr>
              <a:tr h="465965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01 xxxx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3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1 228 845,86 лв.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401058"/>
                  </a:ext>
                </a:extLst>
              </a:tr>
              <a:tr h="116491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32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24 531,13 лв.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015920313"/>
                  </a:ext>
                </a:extLst>
              </a:tr>
              <a:tr h="116491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35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1 253 376,99 лв.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51676500"/>
                  </a:ext>
                </a:extLst>
              </a:tr>
              <a:tr h="116491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1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253553655"/>
                  </a:ext>
                </a:extLst>
              </a:tr>
              <a:tr h="116491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1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17448178"/>
                  </a:ext>
                </a:extLst>
              </a:tr>
              <a:tr h="116491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1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3343584"/>
                  </a:ext>
                </a:extLst>
              </a:tr>
              <a:tr h="116491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1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157498492"/>
                  </a:ext>
                </a:extLst>
              </a:tr>
              <a:tr h="116491">
                <a:tc gridSpan="5">
                  <a:txBody>
                    <a:bodyPr/>
                    <a:lstStyle/>
                    <a:p>
                      <a:pPr algn="ctr"/>
                      <a:r>
                        <a:rPr lang="bg-BG" sz="800" b="1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По бюджетни организации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1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48757059"/>
                  </a:ext>
                </a:extLst>
              </a:tr>
              <a:tr h="203860">
                <a:tc gridSpan="2"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М-во на иновациите и растежа-ЦУ ( 0740000005 )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1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29.04.2022 - 29.04.2022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1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1978275"/>
                  </a:ext>
                </a:extLst>
              </a:tr>
              <a:tr h="116491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52009043"/>
                  </a:ext>
                </a:extLst>
              </a:tr>
              <a:tr h="465965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01 xxxx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1 182 359,12 лв.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800">
                        <a:effectLst/>
                      </a:endParaRP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0131258"/>
                  </a:ext>
                </a:extLst>
              </a:tr>
              <a:tr h="116491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13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17 601,77 лв.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800">
                        <a:effectLst/>
                      </a:endParaRP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4380385"/>
                  </a:ext>
                </a:extLst>
              </a:tr>
              <a:tr h="116491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14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1 199 960,89 лв.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800">
                        <a:effectLst/>
                      </a:endParaRP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47373574"/>
                  </a:ext>
                </a:extLst>
              </a:tr>
              <a:tr h="116491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1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806838314"/>
                  </a:ext>
                </a:extLst>
              </a:tr>
              <a:tr h="116491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1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47153363"/>
                  </a:ext>
                </a:extLst>
              </a:tr>
              <a:tr h="116491">
                <a:tc gridSpan="2"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БАИ ( 0740010003 )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1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/>
                      <a:r>
                        <a:rPr lang="bg-BG" sz="800">
                          <a:solidFill>
                            <a:srgbClr val="4B0082"/>
                          </a:solidFill>
                          <a:effectLst/>
                          <a:latin typeface="Arial" panose="020B0604020202020204" pitchFamily="34" charset="0"/>
                        </a:rPr>
                        <a:t>Период: 29.04.2022 - 29.04.2022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1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61575436"/>
                  </a:ext>
                </a:extLst>
              </a:tr>
              <a:tr h="116491"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Код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Описание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Брой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>
                          <a:effectLst/>
                        </a:rPr>
                        <a:t>Сума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800">
                        <a:effectLst/>
                      </a:endParaRP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BBBB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31098379"/>
                  </a:ext>
                </a:extLst>
              </a:tr>
              <a:tr h="465965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01 xxxx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800">
                          <a:effectLst/>
                        </a:rPr>
                        <a:t>Заплати, възнаграждения и други плащания за персонала - нетна сума за изплащане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46 486,74 лв.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800">
                        <a:effectLst/>
                      </a:endParaRP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522787"/>
                  </a:ext>
                </a:extLst>
              </a:tr>
              <a:tr h="116491">
                <a:tc>
                  <a:txBody>
                    <a:bodyPr/>
                    <a:lstStyle/>
                    <a:p>
                      <a:pPr algn="ctr"/>
                      <a:r>
                        <a:rPr lang="en-US" sz="800">
                          <a:effectLst/>
                        </a:rPr>
                        <a:t>10 xxxx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bg-BG" sz="800">
                          <a:effectLst/>
                        </a:rPr>
                        <a:t>Издръжка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19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6 929,36 лв.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800">
                        <a:effectLst/>
                      </a:endParaRP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CE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187655848"/>
                  </a:ext>
                </a:extLst>
              </a:tr>
              <a:tr h="116491">
                <a:tc gridSpan="2"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Общо: 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800">
                          <a:effectLst/>
                        </a:rPr>
                        <a:t>21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bg-BG" sz="800">
                          <a:effectLst/>
                        </a:rPr>
                        <a:t>53 416,10 лв.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bg-BG" sz="800" u="none" strike="noStrike">
                          <a:solidFill>
                            <a:srgbClr val="8B008B"/>
                          </a:solidFill>
                          <a:effectLst/>
                          <a:latin typeface="Arial" panose="020B0604020202020204" pitchFamily="34" charset="0"/>
                          <a:hlinkClick r:id="rId2"/>
                        </a:rPr>
                        <a:t>Виж &gt;&gt;</a:t>
                      </a:r>
                      <a:endParaRPr lang="bg-BG" sz="800">
                        <a:effectLst/>
                      </a:endParaRP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CCCC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99917835"/>
                  </a:ext>
                </a:extLst>
              </a:tr>
              <a:tr h="116491">
                <a:tc gridSpan="5">
                  <a:txBody>
                    <a:bodyPr/>
                    <a:lstStyle/>
                    <a:p>
                      <a:r>
                        <a:rPr lang="en-US" sz="800"/>
                        <a:t> 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1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100210200"/>
                  </a:ext>
                </a:extLst>
              </a:tr>
              <a:tr h="116491">
                <a:tc gridSpan="5">
                  <a:txBody>
                    <a:bodyPr/>
                    <a:lstStyle/>
                    <a:p>
                      <a:r>
                        <a:rPr lang="en-US" sz="800" dirty="0"/>
                        <a:t> </a:t>
                      </a:r>
                    </a:p>
                  </a:txBody>
                  <a:tcPr marL="30643" marR="30643" marT="15322" marB="15322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1F1F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112666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7640037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184</Words>
  <Application>Microsoft Office PowerPoint</Application>
  <PresentationFormat>Widescreen</PresentationFormat>
  <Paragraphs>67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SARI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Dimitrinka Gutsova</dc:creator>
  <cp:lastModifiedBy>Dimitrinka Gutsova</cp:lastModifiedBy>
  <cp:revision>1</cp:revision>
  <dcterms:created xsi:type="dcterms:W3CDTF">2022-04-29T07:05:30Z</dcterms:created>
  <dcterms:modified xsi:type="dcterms:W3CDTF">2022-04-29T07:06:50Z</dcterms:modified>
</cp:coreProperties>
</file>