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9BAD-82B1-4BAD-BD0C-E3870382DCB0}" type="datetimeFigureOut">
              <a:rPr lang="bg-BG" smtClean="0"/>
              <a:t>21.06.2022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3312-BEBE-471B-9C9C-8EC9ABAB4C5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01467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9BAD-82B1-4BAD-BD0C-E3870382DCB0}" type="datetimeFigureOut">
              <a:rPr lang="bg-BG" smtClean="0"/>
              <a:t>21.06.2022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3312-BEBE-471B-9C9C-8EC9ABAB4C5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35630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9BAD-82B1-4BAD-BD0C-E3870382DCB0}" type="datetimeFigureOut">
              <a:rPr lang="bg-BG" smtClean="0"/>
              <a:t>21.06.2022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3312-BEBE-471B-9C9C-8EC9ABAB4C5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99714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9BAD-82B1-4BAD-BD0C-E3870382DCB0}" type="datetimeFigureOut">
              <a:rPr lang="bg-BG" smtClean="0"/>
              <a:t>21.06.2022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3312-BEBE-471B-9C9C-8EC9ABAB4C5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74186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9BAD-82B1-4BAD-BD0C-E3870382DCB0}" type="datetimeFigureOut">
              <a:rPr lang="bg-BG" smtClean="0"/>
              <a:t>21.06.2022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3312-BEBE-471B-9C9C-8EC9ABAB4C5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5975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9BAD-82B1-4BAD-BD0C-E3870382DCB0}" type="datetimeFigureOut">
              <a:rPr lang="bg-BG" smtClean="0"/>
              <a:t>21.06.2022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3312-BEBE-471B-9C9C-8EC9ABAB4C5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51538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9BAD-82B1-4BAD-BD0C-E3870382DCB0}" type="datetimeFigureOut">
              <a:rPr lang="bg-BG" smtClean="0"/>
              <a:t>21.06.2022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3312-BEBE-471B-9C9C-8EC9ABAB4C5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81905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9BAD-82B1-4BAD-BD0C-E3870382DCB0}" type="datetimeFigureOut">
              <a:rPr lang="bg-BG" smtClean="0"/>
              <a:t>21.06.2022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3312-BEBE-471B-9C9C-8EC9ABAB4C5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84885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9BAD-82B1-4BAD-BD0C-E3870382DCB0}" type="datetimeFigureOut">
              <a:rPr lang="bg-BG" smtClean="0"/>
              <a:t>21.06.2022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3312-BEBE-471B-9C9C-8EC9ABAB4C5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16112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9BAD-82B1-4BAD-BD0C-E3870382DCB0}" type="datetimeFigureOut">
              <a:rPr lang="bg-BG" smtClean="0"/>
              <a:t>21.06.2022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3312-BEBE-471B-9C9C-8EC9ABAB4C5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63740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9BAD-82B1-4BAD-BD0C-E3870382DCB0}" type="datetimeFigureOut">
              <a:rPr lang="bg-BG" smtClean="0"/>
              <a:t>21.06.2022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3312-BEBE-471B-9C9C-8EC9ABAB4C5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32503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79BAD-82B1-4BAD-BD0C-E3870382DCB0}" type="datetimeFigureOut">
              <a:rPr lang="bg-BG" smtClean="0"/>
              <a:t>21.06.2022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73312-BEBE-471B-9C9C-8EC9ABAB4C5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14631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212.122.164.250/sebra/payments/done_payments_obs.jsp" TargetMode="External"/><Relationship Id="rId2" Type="http://schemas.openxmlformats.org/officeDocument/2006/relationships/hyperlink" Target="https://212.122.164.250/sebra/menu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3433604"/>
          <a:ext cx="10515600" cy="1135380"/>
        </p:xfrm>
        <a:graphic>
          <a:graphicData uri="http://schemas.openxmlformats.org/drawingml/2006/table">
            <a:tbl>
              <a:tblPr/>
              <a:tblGrid>
                <a:gridCol w="4206240">
                  <a:extLst>
                    <a:ext uri="{9D8B030D-6E8A-4147-A177-3AD203B41FA5}">
                      <a16:colId xmlns:a16="http://schemas.microsoft.com/office/drawing/2014/main" val="1671994070"/>
                    </a:ext>
                  </a:extLst>
                </a:gridCol>
                <a:gridCol w="3154680">
                  <a:extLst>
                    <a:ext uri="{9D8B030D-6E8A-4147-A177-3AD203B41FA5}">
                      <a16:colId xmlns:a16="http://schemas.microsoft.com/office/drawing/2014/main" val="1434686676"/>
                    </a:ext>
                  </a:extLst>
                </a:gridCol>
                <a:gridCol w="3154680">
                  <a:extLst>
                    <a:ext uri="{9D8B030D-6E8A-4147-A177-3AD203B41FA5}">
                      <a16:colId xmlns:a16="http://schemas.microsoft.com/office/drawing/2014/main" val="39777374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b="1">
                          <a:effectLst/>
                        </a:rPr>
                        <a:t>Преводи и директни операции по кодове за вид плащане в СЕБРА</a:t>
                      </a:r>
                      <a:endParaRPr lang="ru-RU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>
                    <a:lnL>
                      <a:noFill/>
                    </a:lnL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99084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bg-BG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 tooltip="Меню"/>
                        </a:rPr>
                        <a:t> Меню </a:t>
                      </a:r>
                      <a:endParaRPr lang="bg-BG">
                        <a:effectLst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3" tooltip="Поддръжка"/>
                        </a:rPr>
                        <a:t> Поддръжка </a:t>
                      </a:r>
                      <a:endParaRPr lang="bg-BG">
                        <a:effectLst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3" tooltip="Преводи и директни операции по кодове за вид плащане в СЕБРА - Помощна информация"/>
                        </a:rPr>
                        <a:t> Помощ </a:t>
                      </a:r>
                      <a:endParaRPr lang="bg-BG">
                        <a:effectLst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19633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bg-BG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99018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8200" y="3864134"/>
          <a:ext cx="10515600" cy="274320"/>
        </p:xfrm>
        <a:graphic>
          <a:graphicData uri="http://schemas.openxmlformats.org/drawingml/2006/table">
            <a:tbl>
              <a:tblPr/>
              <a:tblGrid>
                <a:gridCol w="10515600">
                  <a:extLst>
                    <a:ext uri="{9D8B030D-6E8A-4147-A177-3AD203B41FA5}">
                      <a16:colId xmlns:a16="http://schemas.microsoft.com/office/drawing/2014/main" val="409272455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bg-BG">
                        <a:solidFill>
                          <a:srgbClr val="4B008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770562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38200" y="2949734"/>
          <a:ext cx="10515600" cy="2103120"/>
        </p:xfrm>
        <a:graphic>
          <a:graphicData uri="http://schemas.openxmlformats.org/drawingml/2006/table">
            <a:tbl>
              <a:tblPr/>
              <a:tblGrid>
                <a:gridCol w="5257800">
                  <a:extLst>
                    <a:ext uri="{9D8B030D-6E8A-4147-A177-3AD203B41FA5}">
                      <a16:colId xmlns:a16="http://schemas.microsoft.com/office/drawing/2014/main" val="4215822744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56911965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bg-BG"/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32520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bg-BG">
                          <a:effectLst/>
                        </a:rPr>
                        <a:t>бюджетна организация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 </a:t>
                      </a:r>
                      <a:r>
                        <a:rPr lang="ru-RU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3565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bg-BG">
                          <a:effectLst/>
                        </a:rPr>
                        <a:t>от дата на изпълнение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 </a:t>
                      </a:r>
                      <a:endParaRPr lang="bg-BG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0149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bg-BG">
                          <a:effectLst/>
                        </a:rPr>
                        <a:t>до дата на изпълнение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 </a:t>
                      </a:r>
                      <a:endParaRPr lang="bg-BG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4934398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bg-BG">
                          <a:effectLst/>
                        </a:rPr>
                        <a:t/>
                      </a:r>
                      <a:br>
                        <a:rPr lang="bg-BG">
                          <a:effectLst/>
                        </a:rPr>
                      </a:br>
                      <a:r>
                        <a:rPr lang="bg-BG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Изпълни</a:t>
                      </a:r>
                      <a:endParaRPr lang="bg-BG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220882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396419"/>
              </p:ext>
            </p:extLst>
          </p:nvPr>
        </p:nvGraphicFramePr>
        <p:xfrm>
          <a:off x="1524001" y="643470"/>
          <a:ext cx="9872133" cy="5477936"/>
        </p:xfrm>
        <a:graphic>
          <a:graphicData uri="http://schemas.openxmlformats.org/drawingml/2006/table">
            <a:tbl>
              <a:tblPr/>
              <a:tblGrid>
                <a:gridCol w="2898557">
                  <a:extLst>
                    <a:ext uri="{9D8B030D-6E8A-4147-A177-3AD203B41FA5}">
                      <a16:colId xmlns:a16="http://schemas.microsoft.com/office/drawing/2014/main" val="783796473"/>
                    </a:ext>
                  </a:extLst>
                </a:gridCol>
                <a:gridCol w="1560104">
                  <a:extLst>
                    <a:ext uri="{9D8B030D-6E8A-4147-A177-3AD203B41FA5}">
                      <a16:colId xmlns:a16="http://schemas.microsoft.com/office/drawing/2014/main" val="3087606397"/>
                    </a:ext>
                  </a:extLst>
                </a:gridCol>
                <a:gridCol w="1560104">
                  <a:extLst>
                    <a:ext uri="{9D8B030D-6E8A-4147-A177-3AD203B41FA5}">
                      <a16:colId xmlns:a16="http://schemas.microsoft.com/office/drawing/2014/main" val="44304434"/>
                    </a:ext>
                  </a:extLst>
                </a:gridCol>
                <a:gridCol w="1560104">
                  <a:extLst>
                    <a:ext uri="{9D8B030D-6E8A-4147-A177-3AD203B41FA5}">
                      <a16:colId xmlns:a16="http://schemas.microsoft.com/office/drawing/2014/main" val="38500558"/>
                    </a:ext>
                  </a:extLst>
                </a:gridCol>
                <a:gridCol w="2293264">
                  <a:extLst>
                    <a:ext uri="{9D8B030D-6E8A-4147-A177-3AD203B41FA5}">
                      <a16:colId xmlns:a16="http://schemas.microsoft.com/office/drawing/2014/main" val="4026755505"/>
                    </a:ext>
                  </a:extLst>
                </a:gridCol>
              </a:tblGrid>
              <a:tr h="202838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5722213"/>
                  </a:ext>
                </a:extLst>
              </a:tr>
              <a:tr h="355294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20.06.2022 - 20.06.2022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3118905"/>
                  </a:ext>
                </a:extLst>
              </a:tr>
              <a:tr h="202838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086456"/>
                  </a:ext>
                </a:extLst>
              </a:tr>
              <a:tr h="20283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19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22 998,92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093029"/>
                  </a:ext>
                </a:extLst>
              </a:tr>
              <a:tr h="35529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120 205,36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548555"/>
                  </a:ext>
                </a:extLst>
              </a:tr>
              <a:tr h="202838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21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143 204,28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1040241"/>
                  </a:ext>
                </a:extLst>
              </a:tr>
              <a:tr h="202838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6252649"/>
                  </a:ext>
                </a:extLst>
              </a:tr>
              <a:tr h="202838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4826775"/>
                  </a:ext>
                </a:extLst>
              </a:tr>
              <a:tr h="202838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5748581"/>
                  </a:ext>
                </a:extLst>
              </a:tr>
              <a:tr h="202838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182611"/>
                  </a:ext>
                </a:extLst>
              </a:tr>
              <a:tr h="202838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7177474"/>
                  </a:ext>
                </a:extLst>
              </a:tr>
              <a:tr h="355294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20.06.2022 - 20.06.2022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5894072"/>
                  </a:ext>
                </a:extLst>
              </a:tr>
              <a:tr h="202838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036873"/>
                  </a:ext>
                </a:extLst>
              </a:tr>
              <a:tr h="20283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3 682,29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845333"/>
                  </a:ext>
                </a:extLst>
              </a:tr>
              <a:tr h="202838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3 682,29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8421999"/>
                  </a:ext>
                </a:extLst>
              </a:tr>
              <a:tr h="202838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7377373"/>
                  </a:ext>
                </a:extLst>
              </a:tr>
              <a:tr h="202838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8060724"/>
                  </a:ext>
                </a:extLst>
              </a:tr>
              <a:tr h="202838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БАИ ( 0740010003 )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20.06.2022 - 20.06.2022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4487442"/>
                  </a:ext>
                </a:extLst>
              </a:tr>
              <a:tr h="202838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2723748"/>
                  </a:ext>
                </a:extLst>
              </a:tr>
              <a:tr h="20283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17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19 316,63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9213420"/>
                  </a:ext>
                </a:extLst>
              </a:tr>
              <a:tr h="35529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120 205,36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21345"/>
                  </a:ext>
                </a:extLst>
              </a:tr>
              <a:tr h="202838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19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139 521,99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064779"/>
                  </a:ext>
                </a:extLst>
              </a:tr>
              <a:tr h="202838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8249996"/>
                  </a:ext>
                </a:extLst>
              </a:tr>
              <a:tr h="202838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dirty="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916396"/>
                  </a:ext>
                </a:extLst>
              </a:tr>
            </a:tbl>
          </a:graphicData>
        </a:graphic>
      </p:graphicFrame>
      <p:sp>
        <p:nvSpPr>
          <p:cNvPr id="8" name="AutoShape 1" descr="Избор на бюджетна организация"/>
          <p:cNvSpPr>
            <a:spLocks noGrp="1" noChangeAspect="1" noChangeArrowheads="1"/>
          </p:cNvSpPr>
          <p:nvPr>
            <p:ph type="ctrTitle"/>
          </p:nvPr>
        </p:nvSpPr>
        <p:spPr bwMode="auto">
          <a:xfrm>
            <a:off x="-1024332" y="-1026481"/>
            <a:ext cx="17373614" cy="4536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362803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184</Words>
  <Application>Microsoft Office PowerPoint</Application>
  <PresentationFormat>Widescreen</PresentationFormat>
  <Paragraphs>75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Tsvetanka Trichkova</dc:creator>
  <cp:lastModifiedBy>Tsvetanka Trichkova</cp:lastModifiedBy>
  <cp:revision>2</cp:revision>
  <dcterms:created xsi:type="dcterms:W3CDTF">2022-06-21T15:05:36Z</dcterms:created>
  <dcterms:modified xsi:type="dcterms:W3CDTF">2022-06-21T15:07:45Z</dcterms:modified>
</cp:coreProperties>
</file>