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2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E087-5E2A-4ECB-A044-FD8A5B799AE3}" type="datetimeFigureOut">
              <a:rPr lang="bg-BG" smtClean="0"/>
              <a:t>08.07.2022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DB25-B343-4C71-A082-3650DF28E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02845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E087-5E2A-4ECB-A044-FD8A5B799AE3}" type="datetimeFigureOut">
              <a:rPr lang="bg-BG" smtClean="0"/>
              <a:t>08.07.2022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DB25-B343-4C71-A082-3650DF28E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17819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E087-5E2A-4ECB-A044-FD8A5B799AE3}" type="datetimeFigureOut">
              <a:rPr lang="bg-BG" smtClean="0"/>
              <a:t>08.07.2022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DB25-B343-4C71-A082-3650DF28E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818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E087-5E2A-4ECB-A044-FD8A5B799AE3}" type="datetimeFigureOut">
              <a:rPr lang="bg-BG" smtClean="0"/>
              <a:t>08.07.2022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DB25-B343-4C71-A082-3650DF28E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2123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E087-5E2A-4ECB-A044-FD8A5B799AE3}" type="datetimeFigureOut">
              <a:rPr lang="bg-BG" smtClean="0"/>
              <a:t>08.07.2022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DB25-B343-4C71-A082-3650DF28E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34151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E087-5E2A-4ECB-A044-FD8A5B799AE3}" type="datetimeFigureOut">
              <a:rPr lang="bg-BG" smtClean="0"/>
              <a:t>08.07.2022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DB25-B343-4C71-A082-3650DF28E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79804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E087-5E2A-4ECB-A044-FD8A5B799AE3}" type="datetimeFigureOut">
              <a:rPr lang="bg-BG" smtClean="0"/>
              <a:t>08.07.2022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DB25-B343-4C71-A082-3650DF28E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04629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E087-5E2A-4ECB-A044-FD8A5B799AE3}" type="datetimeFigureOut">
              <a:rPr lang="bg-BG" smtClean="0"/>
              <a:t>08.07.2022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DB25-B343-4C71-A082-3650DF28E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5994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E087-5E2A-4ECB-A044-FD8A5B799AE3}" type="datetimeFigureOut">
              <a:rPr lang="bg-BG" smtClean="0"/>
              <a:t>08.07.2022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DB25-B343-4C71-A082-3650DF28E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09160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E087-5E2A-4ECB-A044-FD8A5B799AE3}" type="datetimeFigureOut">
              <a:rPr lang="bg-BG" smtClean="0"/>
              <a:t>08.07.2022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DB25-B343-4C71-A082-3650DF28E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1370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E087-5E2A-4ECB-A044-FD8A5B799AE3}" type="datetimeFigureOut">
              <a:rPr lang="bg-BG" smtClean="0"/>
              <a:t>08.07.2022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DB25-B343-4C71-A082-3650DF28E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6865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CE087-5E2A-4ECB-A044-FD8A5B799AE3}" type="datetimeFigureOut">
              <a:rPr lang="bg-BG" smtClean="0"/>
              <a:t>08.07.2022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5DB25-B343-4C71-A082-3650DF28E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0599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212.122.164.250/sebra/menu.jsp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hyperlink" Target="https://212.122.164.250/sebra/payments/done_payments.js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797935" cy="5286750"/>
          </a:xfrm>
        </p:spPr>
        <p:txBody>
          <a:bodyPr/>
          <a:lstStyle/>
          <a:p>
            <a:endParaRPr lang="bg-BG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38200" y="3296444"/>
          <a:ext cx="10515600" cy="1409700"/>
        </p:xfrm>
        <a:graphic>
          <a:graphicData uri="http://schemas.openxmlformats.org/drawingml/2006/table">
            <a:tbl>
              <a:tblPr/>
              <a:tblGrid>
                <a:gridCol w="4206240">
                  <a:extLst>
                    <a:ext uri="{9D8B030D-6E8A-4147-A177-3AD203B41FA5}">
                      <a16:colId xmlns:a16="http://schemas.microsoft.com/office/drawing/2014/main" val="3536681623"/>
                    </a:ext>
                  </a:extLst>
                </a:gridCol>
                <a:gridCol w="3154680">
                  <a:extLst>
                    <a:ext uri="{9D8B030D-6E8A-4147-A177-3AD203B41FA5}">
                      <a16:colId xmlns:a16="http://schemas.microsoft.com/office/drawing/2014/main" val="1550394411"/>
                    </a:ext>
                  </a:extLst>
                </a:gridCol>
                <a:gridCol w="3154680">
                  <a:extLst>
                    <a:ext uri="{9D8B030D-6E8A-4147-A177-3AD203B41FA5}">
                      <a16:colId xmlns:a16="http://schemas.microsoft.com/office/drawing/2014/main" val="259960511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effectLst/>
                        </a:rPr>
                        <a:t/>
                      </a:r>
                      <a:br>
                        <a:rPr lang="ru-RU" b="1">
                          <a:effectLst/>
                        </a:rPr>
                      </a:br>
                      <a:r>
                        <a:rPr lang="ru-RU" b="1">
                          <a:effectLst/>
                        </a:rPr>
                        <a:t>Преводи и директни операции по кодове за вид плащане в СЕБРА</a:t>
                      </a:r>
                      <a:endParaRPr lang="ru-RU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>
                    <a:lnL>
                      <a:noFill/>
                    </a:lnL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21100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3" tooltip="Меню"/>
                        </a:rPr>
                        <a:t> Меню </a:t>
                      </a:r>
                      <a:endParaRPr lang="bg-BG">
                        <a:effectLst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4" tooltip="Поддръжка"/>
                        </a:rPr>
                        <a:t> Поддръжка </a:t>
                      </a:r>
                      <a:endParaRPr lang="bg-BG">
                        <a:effectLst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4" tooltip="Преводи и директни операции по кодове за вид плащане в СЕБРА - Помощна информация"/>
                        </a:rPr>
                        <a:t> Помощ </a:t>
                      </a:r>
                      <a:endParaRPr lang="bg-BG">
                        <a:effectLst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517861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bg-BG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8244503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864134"/>
          <a:ext cx="10515600" cy="274320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19800800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bg-BG">
                        <a:solidFill>
                          <a:srgbClr val="4B008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7034903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838200" y="2949734"/>
          <a:ext cx="10515600" cy="210312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111935463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317951578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bg-BG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6861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bg-BG">
                          <a:effectLst/>
                        </a:rPr>
                        <a:t>бюджетна организация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 </a:t>
                      </a:r>
                      <a:r>
                        <a:rPr lang="ru-RU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5448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bg-BG">
                          <a:effectLst/>
                        </a:rPr>
                        <a:t>от дата на изпълнение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 </a:t>
                      </a:r>
                      <a:endParaRPr lang="bg-BG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833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bg-BG">
                          <a:effectLst/>
                        </a:rPr>
                        <a:t>до дата на изпълнение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 </a:t>
                      </a:r>
                      <a:endParaRPr lang="bg-BG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99408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bg-BG">
                          <a:effectLst/>
                        </a:rPr>
                        <a:t/>
                      </a:r>
                      <a:br>
                        <a:rPr lang="bg-BG">
                          <a:effectLst/>
                        </a:rPr>
                      </a:br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Изпълни</a:t>
                      </a:r>
                      <a:endParaRPr lang="bg-BG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493703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57499"/>
              </p:ext>
            </p:extLst>
          </p:nvPr>
        </p:nvGraphicFramePr>
        <p:xfrm>
          <a:off x="1492132" y="660389"/>
          <a:ext cx="9829800" cy="6062140"/>
        </p:xfrm>
        <a:graphic>
          <a:graphicData uri="http://schemas.openxmlformats.org/drawingml/2006/table">
            <a:tbl>
              <a:tblPr/>
              <a:tblGrid>
                <a:gridCol w="1965960">
                  <a:extLst>
                    <a:ext uri="{9D8B030D-6E8A-4147-A177-3AD203B41FA5}">
                      <a16:colId xmlns:a16="http://schemas.microsoft.com/office/drawing/2014/main" val="3505817451"/>
                    </a:ext>
                  </a:extLst>
                </a:gridCol>
                <a:gridCol w="1965960">
                  <a:extLst>
                    <a:ext uri="{9D8B030D-6E8A-4147-A177-3AD203B41FA5}">
                      <a16:colId xmlns:a16="http://schemas.microsoft.com/office/drawing/2014/main" val="1710807286"/>
                    </a:ext>
                  </a:extLst>
                </a:gridCol>
                <a:gridCol w="1965960">
                  <a:extLst>
                    <a:ext uri="{9D8B030D-6E8A-4147-A177-3AD203B41FA5}">
                      <a16:colId xmlns:a16="http://schemas.microsoft.com/office/drawing/2014/main" val="1847739996"/>
                    </a:ext>
                  </a:extLst>
                </a:gridCol>
                <a:gridCol w="1965960">
                  <a:extLst>
                    <a:ext uri="{9D8B030D-6E8A-4147-A177-3AD203B41FA5}">
                      <a16:colId xmlns:a16="http://schemas.microsoft.com/office/drawing/2014/main" val="1995034353"/>
                    </a:ext>
                  </a:extLst>
                </a:gridCol>
                <a:gridCol w="1965960">
                  <a:extLst>
                    <a:ext uri="{9D8B030D-6E8A-4147-A177-3AD203B41FA5}">
                      <a16:colId xmlns:a16="http://schemas.microsoft.com/office/drawing/2014/main" val="189187066"/>
                    </a:ext>
                  </a:extLst>
                </a:gridCol>
              </a:tblGrid>
              <a:tr h="145201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7864358"/>
                  </a:ext>
                </a:extLst>
              </a:tr>
              <a:tr h="254102">
                <a:tc gridSpan="2"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08.07.2022 - 08.07.2022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5300565"/>
                  </a:ext>
                </a:extLst>
              </a:tr>
              <a:tr h="145201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654546"/>
                  </a:ext>
                </a:extLst>
              </a:tr>
              <a:tr h="798604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01 xxxx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3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10 865,89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876955"/>
                  </a:ext>
                </a:extLst>
              </a:tr>
              <a:tr h="145201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14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13 797,51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201283"/>
                  </a:ext>
                </a:extLst>
              </a:tr>
              <a:tr h="145201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18 xxxx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Други разходи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37,26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465746"/>
                  </a:ext>
                </a:extLst>
              </a:tr>
              <a:tr h="254102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88 xxxx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6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33 214,56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407516"/>
                  </a:ext>
                </a:extLst>
              </a:tr>
              <a:tr h="145201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24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57 915,22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271764"/>
                  </a:ext>
                </a:extLst>
              </a:tr>
              <a:tr h="145201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/>
                        <a:t>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465485"/>
                  </a:ext>
                </a:extLst>
              </a:tr>
              <a:tr h="145201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/>
                        <a:t>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5316077"/>
                  </a:ext>
                </a:extLst>
              </a:tr>
              <a:tr h="145201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/>
                        <a:t>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445871"/>
                  </a:ext>
                </a:extLst>
              </a:tr>
              <a:tr h="145201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/>
                        <a:t>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201699"/>
                  </a:ext>
                </a:extLst>
              </a:tr>
              <a:tr h="145201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764686"/>
                  </a:ext>
                </a:extLst>
              </a:tr>
              <a:tr h="254102">
                <a:tc gridSpan="2"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08.07.2022 - 08.07.2022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342321"/>
                  </a:ext>
                </a:extLst>
              </a:tr>
              <a:tr h="145201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498404"/>
                  </a:ext>
                </a:extLst>
              </a:tr>
              <a:tr h="145201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6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6 236,34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967656"/>
                  </a:ext>
                </a:extLst>
              </a:tr>
              <a:tr h="145201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18 xxxx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Други разходи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37,26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8815"/>
                  </a:ext>
                </a:extLst>
              </a:tr>
              <a:tr h="254102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88 xxxx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55,00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223696"/>
                  </a:ext>
                </a:extLst>
              </a:tr>
              <a:tr h="145201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8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6 328,60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839260"/>
                  </a:ext>
                </a:extLst>
              </a:tr>
              <a:tr h="145201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/>
                        <a:t>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818903"/>
                  </a:ext>
                </a:extLst>
              </a:tr>
              <a:tr h="145201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/>
                        <a:t>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706411"/>
                  </a:ext>
                </a:extLst>
              </a:tr>
              <a:tr h="145201">
                <a:tc gridSpan="2"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ИАНМСП ( 0740020001 )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08.07.2022 - 08.07.2022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889202"/>
                  </a:ext>
                </a:extLst>
              </a:tr>
              <a:tr h="145201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435156"/>
                  </a:ext>
                </a:extLst>
              </a:tr>
              <a:tr h="798604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01 xxxx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3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10 865,89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565397"/>
                  </a:ext>
                </a:extLst>
              </a:tr>
              <a:tr h="145201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8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7 561,17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495731"/>
                  </a:ext>
                </a:extLst>
              </a:tr>
              <a:tr h="254102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88 xxxx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5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33 159,56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854409"/>
                  </a:ext>
                </a:extLst>
              </a:tr>
              <a:tr h="145201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16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51 586,62 лв.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 dirty="0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Виж &gt;&gt;</a:t>
                      </a:r>
                      <a:endParaRPr lang="bg-BG" sz="500" dirty="0">
                        <a:effectLst/>
                      </a:endParaRP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110750"/>
                  </a:ext>
                </a:extLst>
              </a:tr>
              <a:tr h="145201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 dirty="0"/>
                        <a:t>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257566"/>
                  </a:ext>
                </a:extLst>
              </a:tr>
              <a:tr h="145201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 dirty="0"/>
                        <a:t> </a:t>
                      </a:r>
                    </a:p>
                  </a:txBody>
                  <a:tcPr marL="26056" marR="26056" marT="13028" marB="13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228378"/>
                  </a:ext>
                </a:extLst>
              </a:tr>
            </a:tbl>
          </a:graphicData>
        </a:graphic>
      </p:graphicFrame>
      <p:sp>
        <p:nvSpPr>
          <p:cNvPr id="13" name="AutoShape 2" descr="Избор на бюджетна организация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-9869097" y="-585773"/>
            <a:ext cx="33772169" cy="6115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48012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256</Words>
  <Application>Microsoft Office PowerPoint</Application>
  <PresentationFormat>Widescreen</PresentationFormat>
  <Paragraphs>98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Tsvetanka Trichkova</dc:creator>
  <cp:lastModifiedBy>Tsvetanka Trichkova</cp:lastModifiedBy>
  <cp:revision>1</cp:revision>
  <dcterms:created xsi:type="dcterms:W3CDTF">2022-07-08T15:22:50Z</dcterms:created>
  <dcterms:modified xsi:type="dcterms:W3CDTF">2022-07-08T15:25:27Z</dcterms:modified>
</cp:coreProperties>
</file>