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2913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9CC5-A066-4D06-89C2-E0DA1EB9C53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2F1D-9809-4B6B-B978-29B801131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5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9CC5-A066-4D06-89C2-E0DA1EB9C53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2F1D-9809-4B6B-B978-29B801131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877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9CC5-A066-4D06-89C2-E0DA1EB9C53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2F1D-9809-4B6B-B978-29B801131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6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9CC5-A066-4D06-89C2-E0DA1EB9C53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2F1D-9809-4B6B-B978-29B801131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9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9CC5-A066-4D06-89C2-E0DA1EB9C53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2F1D-9809-4B6B-B978-29B801131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78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9CC5-A066-4D06-89C2-E0DA1EB9C53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2F1D-9809-4B6B-B978-29B801131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119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9CC5-A066-4D06-89C2-E0DA1EB9C53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2F1D-9809-4B6B-B978-29B801131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55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9CC5-A066-4D06-89C2-E0DA1EB9C53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2F1D-9809-4B6B-B978-29B801131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947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9CC5-A066-4D06-89C2-E0DA1EB9C53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2F1D-9809-4B6B-B978-29B801131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99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9CC5-A066-4D06-89C2-E0DA1EB9C53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2F1D-9809-4B6B-B978-29B801131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8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9CC5-A066-4D06-89C2-E0DA1EB9C53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2F1D-9809-4B6B-B978-29B801131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1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89CC5-A066-4D06-89C2-E0DA1EB9C53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52F1D-9809-4B6B-B978-29B801131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22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553885"/>
              </p:ext>
            </p:extLst>
          </p:nvPr>
        </p:nvGraphicFramePr>
        <p:xfrm>
          <a:off x="2344189" y="448879"/>
          <a:ext cx="7498081" cy="6350928"/>
        </p:xfrm>
        <a:graphic>
          <a:graphicData uri="http://schemas.openxmlformats.org/drawingml/2006/table">
            <a:tbl>
              <a:tblPr/>
              <a:tblGrid>
                <a:gridCol w="1473393">
                  <a:extLst>
                    <a:ext uri="{9D8B030D-6E8A-4147-A177-3AD203B41FA5}">
                      <a16:colId xmlns:a16="http://schemas.microsoft.com/office/drawing/2014/main" val="495327088"/>
                    </a:ext>
                  </a:extLst>
                </a:gridCol>
                <a:gridCol w="1506172">
                  <a:extLst>
                    <a:ext uri="{9D8B030D-6E8A-4147-A177-3AD203B41FA5}">
                      <a16:colId xmlns:a16="http://schemas.microsoft.com/office/drawing/2014/main" val="3026156188"/>
                    </a:ext>
                  </a:extLst>
                </a:gridCol>
                <a:gridCol w="1506172">
                  <a:extLst>
                    <a:ext uri="{9D8B030D-6E8A-4147-A177-3AD203B41FA5}">
                      <a16:colId xmlns:a16="http://schemas.microsoft.com/office/drawing/2014/main" val="1940407643"/>
                    </a:ext>
                  </a:extLst>
                </a:gridCol>
                <a:gridCol w="1506172">
                  <a:extLst>
                    <a:ext uri="{9D8B030D-6E8A-4147-A177-3AD203B41FA5}">
                      <a16:colId xmlns:a16="http://schemas.microsoft.com/office/drawing/2014/main" val="1652319647"/>
                    </a:ext>
                  </a:extLst>
                </a:gridCol>
                <a:gridCol w="1506172">
                  <a:extLst>
                    <a:ext uri="{9D8B030D-6E8A-4147-A177-3AD203B41FA5}">
                      <a16:colId xmlns:a16="http://schemas.microsoft.com/office/drawing/2014/main" val="3060570037"/>
                    </a:ext>
                  </a:extLst>
                </a:gridCol>
              </a:tblGrid>
              <a:tr h="189627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621673"/>
                  </a:ext>
                </a:extLst>
              </a:tr>
              <a:tr h="191238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08.04.2022 - 08.04.2022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578977"/>
                  </a:ext>
                </a:extLst>
              </a:tr>
              <a:tr h="18962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5150"/>
                  </a:ext>
                </a:extLst>
              </a:tr>
              <a:tr h="18962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-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>
                          <a:effectLst/>
                        </a:rPr>
                        <a:t>-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0,00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233685"/>
                  </a:ext>
                </a:extLst>
              </a:tr>
              <a:tr h="18962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12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10 969,71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247787"/>
                  </a:ext>
                </a:extLst>
              </a:tr>
              <a:tr h="51907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50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Плащания за дълготрайни активи, основен ремонт и капиталови трансфери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3 013,56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26062"/>
                  </a:ext>
                </a:extLst>
              </a:tr>
              <a:tr h="18962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15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13 983,27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972861"/>
                  </a:ext>
                </a:extLst>
              </a:tr>
              <a:tr h="1896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969807"/>
                  </a:ext>
                </a:extLst>
              </a:tr>
              <a:tr h="1896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326789"/>
                  </a:ext>
                </a:extLst>
              </a:tr>
              <a:tr h="1896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676263"/>
                  </a:ext>
                </a:extLst>
              </a:tr>
              <a:tr h="1896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271547"/>
                  </a:ext>
                </a:extLst>
              </a:tr>
              <a:tr h="189627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612667"/>
                  </a:ext>
                </a:extLst>
              </a:tr>
              <a:tr h="191238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08.04.2022 - 08.04.2022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7956952"/>
                  </a:ext>
                </a:extLst>
              </a:tr>
              <a:tr h="18962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367157"/>
                  </a:ext>
                </a:extLst>
              </a:tr>
              <a:tr h="18962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12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10 969,71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16123"/>
                  </a:ext>
                </a:extLst>
              </a:tr>
              <a:tr h="51907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50 xxxx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Плащания за дълготрайни активи, основен ремонт и капиталови трансфери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3 013,56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494736"/>
                  </a:ext>
                </a:extLst>
              </a:tr>
              <a:tr h="18962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13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13 983,27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764506"/>
                  </a:ext>
                </a:extLst>
              </a:tr>
              <a:tr h="1896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367357"/>
                  </a:ext>
                </a:extLst>
              </a:tr>
              <a:tr h="1896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602596"/>
                  </a:ext>
                </a:extLst>
              </a:tr>
              <a:tr h="189627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БАИ ( 0740010003 )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08.04.2022 - 08.04.2022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96775"/>
                  </a:ext>
                </a:extLst>
              </a:tr>
              <a:tr h="18962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990441"/>
                  </a:ext>
                </a:extLst>
              </a:tr>
              <a:tr h="18962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-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>
                          <a:effectLst/>
                        </a:rPr>
                        <a:t>-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0,00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152655"/>
                  </a:ext>
                </a:extLst>
              </a:tr>
              <a:tr h="18962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0,00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876198"/>
                  </a:ext>
                </a:extLst>
              </a:tr>
              <a:tr h="1896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696093"/>
                  </a:ext>
                </a:extLst>
              </a:tr>
              <a:tr h="1896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313092"/>
                  </a:ext>
                </a:extLst>
              </a:tr>
              <a:tr h="189627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( 0740020001 )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08.04.2022 - 08.04.2022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777982"/>
                  </a:ext>
                </a:extLst>
              </a:tr>
              <a:tr h="18962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227763"/>
                  </a:ext>
                </a:extLst>
              </a:tr>
              <a:tr h="18962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-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>
                          <a:effectLst/>
                        </a:rPr>
                        <a:t>-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0,00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857190"/>
                  </a:ext>
                </a:extLst>
              </a:tr>
              <a:tr h="18962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0,00 лв.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636457"/>
                  </a:ext>
                </a:extLst>
              </a:tr>
              <a:tr h="1896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7893" marR="27893" marT="13947" marB="139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751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31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186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cp:lastPrinted>2022-04-11T13:42:43Z</cp:lastPrinted>
  <dcterms:created xsi:type="dcterms:W3CDTF">2022-04-11T13:39:31Z</dcterms:created>
  <dcterms:modified xsi:type="dcterms:W3CDTF">2022-04-11T13:43:22Z</dcterms:modified>
</cp:coreProperties>
</file>